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8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47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</p:sldIdLst>
  <p:sldSz cy="5143500" cx="9144000"/>
  <p:notesSz cx="6858000" cy="9144000"/>
  <p:embeddedFontLst>
    <p:embeddedFont>
      <p:font typeface="Quantico"/>
      <p:regular r:id="rId54"/>
      <p:bold r:id="rId55"/>
      <p:italic r:id="rId56"/>
      <p:boldItalic r:id="rId57"/>
    </p:embeddedFont>
    <p:embeddedFont>
      <p:font typeface="Lato"/>
      <p:regular r:id="rId58"/>
      <p:bold r:id="rId59"/>
      <p:italic r:id="rId60"/>
      <p:boldItalic r:id="rId61"/>
    </p:embeddedFont>
    <p:embeddedFont>
      <p:font typeface="Lexend Black"/>
      <p:bold r:id="rId6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LexendBlack-bold.fntdata"/><Relationship Id="rId61" Type="http://schemas.openxmlformats.org/officeDocument/2006/relationships/font" Target="fonts/Lato-boldItalic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font" Target="fonts/Lato-italic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font" Target="fonts/Quantico-bold.fntdata"/><Relationship Id="rId10" Type="http://schemas.openxmlformats.org/officeDocument/2006/relationships/slide" Target="slides/slide5.xml"/><Relationship Id="rId54" Type="http://schemas.openxmlformats.org/officeDocument/2006/relationships/font" Target="fonts/Quantico-regular.fntdata"/><Relationship Id="rId13" Type="http://schemas.openxmlformats.org/officeDocument/2006/relationships/slide" Target="slides/slide8.xml"/><Relationship Id="rId57" Type="http://schemas.openxmlformats.org/officeDocument/2006/relationships/font" Target="fonts/Quantico-boldItalic.fntdata"/><Relationship Id="rId12" Type="http://schemas.openxmlformats.org/officeDocument/2006/relationships/slide" Target="slides/slide7.xml"/><Relationship Id="rId56" Type="http://schemas.openxmlformats.org/officeDocument/2006/relationships/font" Target="fonts/Quantico-italic.fntdata"/><Relationship Id="rId15" Type="http://schemas.openxmlformats.org/officeDocument/2006/relationships/slide" Target="slides/slide10.xml"/><Relationship Id="rId59" Type="http://schemas.openxmlformats.org/officeDocument/2006/relationships/font" Target="fonts/Lato-bold.fntdata"/><Relationship Id="rId14" Type="http://schemas.openxmlformats.org/officeDocument/2006/relationships/slide" Target="slides/slide9.xml"/><Relationship Id="rId58" Type="http://schemas.openxmlformats.org/officeDocument/2006/relationships/font" Target="fonts/Lato-regular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6f0ce4fb1e_0_6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6f0ce4fb1e_0_6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70573a2bd0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70573a2bd0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370573a2bd0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370573a2bd0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370573a2bd0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370573a2bd0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370cfa5dc1b_1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370cfa5dc1b_1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70573a2bd0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70573a2bd0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370573a2bd0_0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370573a2bd0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370573a2bd0_0_2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370573a2bd0_0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370573a2bd0_0_2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370573a2bd0_0_2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370cfa5dc1b_1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370cfa5dc1b_1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370573a2bd0_0_2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370573a2bd0_0_2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36f0ce4fb1e_0_6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36f0ce4fb1e_0_6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370573a2bd0_0_2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370573a2bd0_0_2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370573a2bd0_0_3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370573a2bd0_0_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370573a2bd0_0_3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370573a2bd0_0_3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370cfa5dc1b_1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370cfa5dc1b_1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370573a2bd0_0_3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370573a2bd0_0_3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370573a2bd0_0_3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370573a2bd0_0_3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370573a2bd0_0_4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370573a2bd0_0_4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370573a2bd0_0_4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370573a2bd0_0_4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370cfa5dc1b_1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370cfa5dc1b_1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370573a2bd0_0_4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370573a2bd0_0_4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708193e173_0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708193e173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370573a2bd0_0_4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370573a2bd0_0_4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370573a2bd0_0_4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4" name="Google Shape;554;g370573a2bd0_0_4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370573a2bd0_0_5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4" name="Google Shape;574;g370573a2bd0_0_5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370cfa5dc1b_1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" name="Google Shape;602;g370cfa5dc1b_1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370573a2bd0_0_5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9" name="Google Shape;609;g370573a2bd0_0_5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370573a2bd0_0_5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6" name="Google Shape;616;g370573a2bd0_0_5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370573a2bd0_0_7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6" name="Google Shape;636;g370573a2bd0_0_7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370573a2bd0_0_6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0" name="Google Shape;660;g370573a2bd0_0_6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g370cfa5dc1b_1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1" name="Google Shape;681;g370cfa5dc1b_1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g370573a2bd0_0_8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8" name="Google Shape;688;g370573a2bd0_0_8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6f0ce4fb1e_0_10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6f0ce4fb1e_0_10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g370573a2bd0_0_6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5" name="Google Shape;695;g370573a2bd0_0_6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g370573a2bd0_0_7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5" name="Google Shape;715;g370573a2bd0_0_7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370573a2bd0_0_7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9" name="Google Shape;739;g370573a2bd0_0_7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g370cfa5dc1b_1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6" name="Google Shape;756;g370cfa5dc1b_1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g370573a2bd0_0_8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3" name="Google Shape;763;g370573a2bd0_0_8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g370573a2bd0_0_8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0" name="Google Shape;770;g370573a2bd0_0_8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g3708193e173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0" name="Google Shape;790;g3708193e173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g370573a2bd0_0_8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3" name="Google Shape;813;g370573a2bd0_0_8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g36f0ce4fb1e_0_5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9" name="Google Shape;829;g36f0ce4fb1e_0_5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7034dc0ab6_0_2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37034dc0ab6_0_2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7034dc0ab6_0_3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37034dc0ab6_0_3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7034dc0ab6_0_2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7034dc0ab6_0_2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708193e173_0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3708193e173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70573a2bd0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370573a2bd0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Alt 5 ">
  <p:cSld name="BLANK_1_1_1_1_1_1_1">
    <p:bg>
      <p:bgPr>
        <a:solidFill>
          <a:schemeClr val="accent5"/>
        </a:solid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4"/>
          <p:cNvSpPr/>
          <p:nvPr/>
        </p:nvSpPr>
        <p:spPr>
          <a:xfrm>
            <a:off x="731650" y="619550"/>
            <a:ext cx="8412300" cy="45252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53" name="Google Shape;53;p14"/>
          <p:cNvSpPr txBox="1"/>
          <p:nvPr>
            <p:ph type="title"/>
          </p:nvPr>
        </p:nvSpPr>
        <p:spPr>
          <a:xfrm>
            <a:off x="920550" y="904500"/>
            <a:ext cx="7226700" cy="90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7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700"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700"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700"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700"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700"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700"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700"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700"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54" name="Google Shape;54;p14"/>
          <p:cNvSpPr txBox="1"/>
          <p:nvPr>
            <p:ph idx="2" type="title"/>
          </p:nvPr>
        </p:nvSpPr>
        <p:spPr>
          <a:xfrm>
            <a:off x="920550" y="1881950"/>
            <a:ext cx="5228400" cy="19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55" name="Google Shape;55;p14"/>
          <p:cNvSpPr txBox="1"/>
          <p:nvPr>
            <p:ph idx="1" type="subTitle"/>
          </p:nvPr>
        </p:nvSpPr>
        <p:spPr>
          <a:xfrm>
            <a:off x="920550" y="4518700"/>
            <a:ext cx="1817400" cy="45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900">
                <a:solidFill>
                  <a:schemeClr val="dk1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900">
                <a:solidFill>
                  <a:schemeClr val="dk1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900">
                <a:solidFill>
                  <a:schemeClr val="dk1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900">
                <a:solidFill>
                  <a:schemeClr val="dk1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900">
                <a:solidFill>
                  <a:schemeClr val="dk1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900">
                <a:solidFill>
                  <a:schemeClr val="dk1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900">
                <a:solidFill>
                  <a:schemeClr val="dk1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900">
                <a:solidFill>
                  <a:schemeClr val="dk1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">
  <p:cSld name="CUSTOM_1_1">
    <p:bg>
      <p:bgPr>
        <a:solidFill>
          <a:schemeClr val="accen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5"/>
          <p:cNvSpPr/>
          <p:nvPr/>
        </p:nvSpPr>
        <p:spPr>
          <a:xfrm flipH="1">
            <a:off x="433300" y="0"/>
            <a:ext cx="85602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58" name="Google Shape;58;p15"/>
          <p:cNvSpPr/>
          <p:nvPr/>
        </p:nvSpPr>
        <p:spPr>
          <a:xfrm flipH="1">
            <a:off x="433300" y="0"/>
            <a:ext cx="84159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59" name="Google Shape;59;p15"/>
          <p:cNvSpPr/>
          <p:nvPr/>
        </p:nvSpPr>
        <p:spPr>
          <a:xfrm flipH="1">
            <a:off x="-10550" y="0"/>
            <a:ext cx="87108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60" name="Google Shape;60;p15"/>
          <p:cNvSpPr/>
          <p:nvPr/>
        </p:nvSpPr>
        <p:spPr>
          <a:xfrm>
            <a:off x="1504259" y="3582046"/>
            <a:ext cx="3354000" cy="1037700"/>
          </a:xfrm>
          <a:prstGeom prst="snip1Rect">
            <a:avLst>
              <a:gd fmla="val 24462" name="adj"/>
            </a:avLst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61" name="Google Shape;61;p15"/>
          <p:cNvSpPr txBox="1"/>
          <p:nvPr>
            <p:ph type="title"/>
          </p:nvPr>
        </p:nvSpPr>
        <p:spPr>
          <a:xfrm>
            <a:off x="2131600" y="3667325"/>
            <a:ext cx="2026500" cy="36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9pPr>
          </a:lstStyle>
          <a:p/>
        </p:txBody>
      </p:sp>
      <p:sp>
        <p:nvSpPr>
          <p:cNvPr id="62" name="Google Shape;62;p15"/>
          <p:cNvSpPr txBox="1"/>
          <p:nvPr>
            <p:ph idx="1" type="subTitle"/>
          </p:nvPr>
        </p:nvSpPr>
        <p:spPr>
          <a:xfrm>
            <a:off x="1917225" y="4072850"/>
            <a:ext cx="2536500" cy="5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3" name="Google Shape;63;p15"/>
          <p:cNvSpPr/>
          <p:nvPr>
            <p:ph idx="2" type="pic"/>
          </p:nvPr>
        </p:nvSpPr>
        <p:spPr>
          <a:xfrm>
            <a:off x="387475" y="3575855"/>
            <a:ext cx="1309500" cy="1050000"/>
          </a:xfrm>
          <a:prstGeom prst="snip1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64" name="Google Shape;64;p15"/>
          <p:cNvSpPr txBox="1"/>
          <p:nvPr>
            <p:ph idx="3" type="title"/>
          </p:nvPr>
        </p:nvSpPr>
        <p:spPr>
          <a:xfrm>
            <a:off x="409500" y="1578275"/>
            <a:ext cx="3354000" cy="109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 sz="1600">
                <a:latin typeface="Lato"/>
                <a:ea typeface="Lato"/>
                <a:cs typeface="Lato"/>
                <a:sym typeface="Lato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 sz="1600">
                <a:latin typeface="Lato"/>
                <a:ea typeface="Lato"/>
                <a:cs typeface="Lato"/>
                <a:sym typeface="Lato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 sz="1600">
                <a:latin typeface="Lato"/>
                <a:ea typeface="Lato"/>
                <a:cs typeface="Lato"/>
                <a:sym typeface="Lato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 sz="1600">
                <a:latin typeface="Lato"/>
                <a:ea typeface="Lato"/>
                <a:cs typeface="Lato"/>
                <a:sym typeface="Lato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 sz="1600">
                <a:latin typeface="Lato"/>
                <a:ea typeface="Lato"/>
                <a:cs typeface="Lato"/>
                <a:sym typeface="Lato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 sz="1600">
                <a:latin typeface="Lato"/>
                <a:ea typeface="Lato"/>
                <a:cs typeface="Lato"/>
                <a:sym typeface="Lato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 sz="1600">
                <a:latin typeface="Lato"/>
                <a:ea typeface="Lato"/>
                <a:cs typeface="Lato"/>
                <a:sym typeface="Lato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 sz="1600">
                <a:latin typeface="Lato"/>
                <a:ea typeface="Lato"/>
                <a:cs typeface="Lato"/>
                <a:sym typeface="Lato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 sz="16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65" name="Google Shape;65;p15"/>
          <p:cNvSpPr txBox="1"/>
          <p:nvPr>
            <p:ph idx="4" type="title"/>
          </p:nvPr>
        </p:nvSpPr>
        <p:spPr>
          <a:xfrm>
            <a:off x="409500" y="401500"/>
            <a:ext cx="3748500" cy="109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theme" Target="../theme/theme2.xml"/><Relationship Id="rId1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3.png"/><Relationship Id="rId4" Type="http://schemas.openxmlformats.org/officeDocument/2006/relationships/image" Target="../media/image19.png"/><Relationship Id="rId5" Type="http://schemas.openxmlformats.org/officeDocument/2006/relationships/image" Target="../media/image16.png"/><Relationship Id="rId6" Type="http://schemas.openxmlformats.org/officeDocument/2006/relationships/image" Target="../media/image18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4.png"/><Relationship Id="rId4" Type="http://schemas.openxmlformats.org/officeDocument/2006/relationships/image" Target="../media/image22.png"/><Relationship Id="rId5" Type="http://schemas.openxmlformats.org/officeDocument/2006/relationships/image" Target="../media/image20.png"/><Relationship Id="rId6" Type="http://schemas.openxmlformats.org/officeDocument/2006/relationships/image" Target="../media/image27.png"/><Relationship Id="rId7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2.png"/><Relationship Id="rId4" Type="http://schemas.openxmlformats.org/officeDocument/2006/relationships/image" Target="../media/image28.png"/><Relationship Id="rId5" Type="http://schemas.openxmlformats.org/officeDocument/2006/relationships/image" Target="../media/image38.png"/><Relationship Id="rId6" Type="http://schemas.openxmlformats.org/officeDocument/2006/relationships/image" Target="../media/image33.png"/><Relationship Id="rId7" Type="http://schemas.openxmlformats.org/officeDocument/2006/relationships/image" Target="../media/image25.png"/><Relationship Id="rId8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9.png"/><Relationship Id="rId4" Type="http://schemas.openxmlformats.org/officeDocument/2006/relationships/image" Target="../media/image14.png"/><Relationship Id="rId5" Type="http://schemas.openxmlformats.org/officeDocument/2006/relationships/image" Target="../media/image41.png"/><Relationship Id="rId6" Type="http://schemas.openxmlformats.org/officeDocument/2006/relationships/image" Target="../media/image26.png"/><Relationship Id="rId7" Type="http://schemas.openxmlformats.org/officeDocument/2006/relationships/image" Target="../media/image35.png"/><Relationship Id="rId8" Type="http://schemas.openxmlformats.org/officeDocument/2006/relationships/image" Target="../media/image1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6.png"/><Relationship Id="rId4" Type="http://schemas.openxmlformats.org/officeDocument/2006/relationships/image" Target="../media/image30.png"/><Relationship Id="rId5" Type="http://schemas.openxmlformats.org/officeDocument/2006/relationships/image" Target="../media/image36.png"/><Relationship Id="rId6" Type="http://schemas.openxmlformats.org/officeDocument/2006/relationships/image" Target="../media/image31.png"/><Relationship Id="rId7" Type="http://schemas.openxmlformats.org/officeDocument/2006/relationships/image" Target="../media/image1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9.png"/><Relationship Id="rId4" Type="http://schemas.openxmlformats.org/officeDocument/2006/relationships/image" Target="../media/image34.png"/><Relationship Id="rId5" Type="http://schemas.openxmlformats.org/officeDocument/2006/relationships/image" Target="../media/image45.png"/><Relationship Id="rId6" Type="http://schemas.openxmlformats.org/officeDocument/2006/relationships/image" Target="../media/image37.png"/><Relationship Id="rId7" Type="http://schemas.openxmlformats.org/officeDocument/2006/relationships/image" Target="../media/image52.png"/><Relationship Id="rId8" Type="http://schemas.openxmlformats.org/officeDocument/2006/relationships/image" Target="../media/image1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png"/><Relationship Id="rId4" Type="http://schemas.openxmlformats.org/officeDocument/2006/relationships/image" Target="../media/image9.png"/><Relationship Id="rId5" Type="http://schemas.openxmlformats.org/officeDocument/2006/relationships/image" Target="../media/image1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9.png"/><Relationship Id="rId4" Type="http://schemas.openxmlformats.org/officeDocument/2006/relationships/image" Target="../media/image14.png"/><Relationship Id="rId5" Type="http://schemas.openxmlformats.org/officeDocument/2006/relationships/image" Target="../media/image39.png"/><Relationship Id="rId6" Type="http://schemas.openxmlformats.org/officeDocument/2006/relationships/image" Target="../media/image40.png"/><Relationship Id="rId7" Type="http://schemas.openxmlformats.org/officeDocument/2006/relationships/image" Target="../media/image48.png"/><Relationship Id="rId8" Type="http://schemas.openxmlformats.org/officeDocument/2006/relationships/image" Target="../media/image1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3.png"/><Relationship Id="rId4" Type="http://schemas.openxmlformats.org/officeDocument/2006/relationships/image" Target="../media/image42.png"/><Relationship Id="rId5" Type="http://schemas.openxmlformats.org/officeDocument/2006/relationships/image" Target="../media/image44.png"/><Relationship Id="rId6" Type="http://schemas.openxmlformats.org/officeDocument/2006/relationships/image" Target="../media/image50.png"/><Relationship Id="rId7" Type="http://schemas.openxmlformats.org/officeDocument/2006/relationships/image" Target="../media/image1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7.png"/><Relationship Id="rId4" Type="http://schemas.openxmlformats.org/officeDocument/2006/relationships/image" Target="../media/image56.png"/><Relationship Id="rId5" Type="http://schemas.openxmlformats.org/officeDocument/2006/relationships/image" Target="../media/image47.png"/><Relationship Id="rId6" Type="http://schemas.openxmlformats.org/officeDocument/2006/relationships/image" Target="../media/image51.png"/><Relationship Id="rId7" Type="http://schemas.openxmlformats.org/officeDocument/2006/relationships/image" Target="../media/image54.png"/><Relationship Id="rId8" Type="http://schemas.openxmlformats.org/officeDocument/2006/relationships/image" Target="../media/image1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9.png"/><Relationship Id="rId4" Type="http://schemas.openxmlformats.org/officeDocument/2006/relationships/image" Target="../media/image14.png"/><Relationship Id="rId5" Type="http://schemas.openxmlformats.org/officeDocument/2006/relationships/image" Target="../media/image60.png"/><Relationship Id="rId6" Type="http://schemas.openxmlformats.org/officeDocument/2006/relationships/image" Target="../media/image65.png"/><Relationship Id="rId7" Type="http://schemas.openxmlformats.org/officeDocument/2006/relationships/image" Target="../media/image49.png"/><Relationship Id="rId8" Type="http://schemas.openxmlformats.org/officeDocument/2006/relationships/image" Target="../media/image1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5.png"/><Relationship Id="rId4" Type="http://schemas.openxmlformats.org/officeDocument/2006/relationships/image" Target="../media/image57.png"/><Relationship Id="rId5" Type="http://schemas.openxmlformats.org/officeDocument/2006/relationships/image" Target="../media/image53.png"/><Relationship Id="rId6" Type="http://schemas.openxmlformats.org/officeDocument/2006/relationships/image" Target="../media/image61.png"/><Relationship Id="rId7" Type="http://schemas.openxmlformats.org/officeDocument/2006/relationships/image" Target="../media/image1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8.png"/><Relationship Id="rId4" Type="http://schemas.openxmlformats.org/officeDocument/2006/relationships/image" Target="../media/image70.png"/><Relationship Id="rId5" Type="http://schemas.openxmlformats.org/officeDocument/2006/relationships/image" Target="../media/image59.png"/><Relationship Id="rId6" Type="http://schemas.openxmlformats.org/officeDocument/2006/relationships/image" Target="../media/image64.png"/><Relationship Id="rId7" Type="http://schemas.openxmlformats.org/officeDocument/2006/relationships/image" Target="../media/image69.png"/><Relationship Id="rId8" Type="http://schemas.openxmlformats.org/officeDocument/2006/relationships/image" Target="../media/image1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9.png"/><Relationship Id="rId4" Type="http://schemas.openxmlformats.org/officeDocument/2006/relationships/image" Target="../media/image14.png"/><Relationship Id="rId5" Type="http://schemas.openxmlformats.org/officeDocument/2006/relationships/image" Target="../media/image62.png"/><Relationship Id="rId6" Type="http://schemas.openxmlformats.org/officeDocument/2006/relationships/image" Target="../media/image63.png"/><Relationship Id="rId7" Type="http://schemas.openxmlformats.org/officeDocument/2006/relationships/image" Target="../media/image66.png"/><Relationship Id="rId8" Type="http://schemas.openxmlformats.org/officeDocument/2006/relationships/image" Target="../media/image1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5.png"/><Relationship Id="rId4" Type="http://schemas.openxmlformats.org/officeDocument/2006/relationships/image" Target="../media/image67.png"/><Relationship Id="rId5" Type="http://schemas.openxmlformats.org/officeDocument/2006/relationships/image" Target="../media/image101.png"/><Relationship Id="rId6" Type="http://schemas.openxmlformats.org/officeDocument/2006/relationships/image" Target="../media/image75.png"/><Relationship Id="rId7" Type="http://schemas.openxmlformats.org/officeDocument/2006/relationships/image" Target="../media/image1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78.png"/><Relationship Id="rId4" Type="http://schemas.openxmlformats.org/officeDocument/2006/relationships/image" Target="../media/image74.png"/><Relationship Id="rId5" Type="http://schemas.openxmlformats.org/officeDocument/2006/relationships/image" Target="../media/image72.png"/><Relationship Id="rId6" Type="http://schemas.openxmlformats.org/officeDocument/2006/relationships/image" Target="../media/image76.png"/><Relationship Id="rId7" Type="http://schemas.openxmlformats.org/officeDocument/2006/relationships/image" Target="../media/image68.png"/><Relationship Id="rId8" Type="http://schemas.openxmlformats.org/officeDocument/2006/relationships/image" Target="../media/image1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5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4.png"/><Relationship Id="rId4" Type="http://schemas.openxmlformats.org/officeDocument/2006/relationships/image" Target="../media/image86.png"/><Relationship Id="rId5" Type="http://schemas.openxmlformats.org/officeDocument/2006/relationships/image" Target="../media/image71.png"/><Relationship Id="rId6" Type="http://schemas.openxmlformats.org/officeDocument/2006/relationships/image" Target="../media/image88.png"/><Relationship Id="rId7" Type="http://schemas.openxmlformats.org/officeDocument/2006/relationships/image" Target="../media/image15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84.png"/><Relationship Id="rId4" Type="http://schemas.openxmlformats.org/officeDocument/2006/relationships/image" Target="../media/image73.png"/><Relationship Id="rId5" Type="http://schemas.openxmlformats.org/officeDocument/2006/relationships/image" Target="../media/image91.png"/><Relationship Id="rId6" Type="http://schemas.openxmlformats.org/officeDocument/2006/relationships/image" Target="../media/image80.png"/><Relationship Id="rId7" Type="http://schemas.openxmlformats.org/officeDocument/2006/relationships/image" Target="../media/image77.png"/><Relationship Id="rId8" Type="http://schemas.openxmlformats.org/officeDocument/2006/relationships/image" Target="../media/image15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79.png"/><Relationship Id="rId4" Type="http://schemas.openxmlformats.org/officeDocument/2006/relationships/image" Target="../media/image82.png"/><Relationship Id="rId5" Type="http://schemas.openxmlformats.org/officeDocument/2006/relationships/image" Target="../media/image83.png"/><Relationship Id="rId6" Type="http://schemas.openxmlformats.org/officeDocument/2006/relationships/image" Target="../media/image85.png"/><Relationship Id="rId7" Type="http://schemas.openxmlformats.org/officeDocument/2006/relationships/image" Target="../media/image15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5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4.png"/><Relationship Id="rId4" Type="http://schemas.openxmlformats.org/officeDocument/2006/relationships/image" Target="../media/image86.png"/><Relationship Id="rId5" Type="http://schemas.openxmlformats.org/officeDocument/2006/relationships/image" Target="../media/image87.png"/><Relationship Id="rId6" Type="http://schemas.openxmlformats.org/officeDocument/2006/relationships/image" Target="../media/image94.png"/><Relationship Id="rId7" Type="http://schemas.openxmlformats.org/officeDocument/2006/relationships/image" Target="../media/image15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80.png"/><Relationship Id="rId4" Type="http://schemas.openxmlformats.org/officeDocument/2006/relationships/image" Target="../media/image97.png"/><Relationship Id="rId5" Type="http://schemas.openxmlformats.org/officeDocument/2006/relationships/image" Target="../media/image90.png"/><Relationship Id="rId6" Type="http://schemas.openxmlformats.org/officeDocument/2006/relationships/image" Target="../media/image103.png"/><Relationship Id="rId7" Type="http://schemas.openxmlformats.org/officeDocument/2006/relationships/image" Target="../media/image77.png"/><Relationship Id="rId8" Type="http://schemas.openxmlformats.org/officeDocument/2006/relationships/image" Target="../media/image15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02.png"/><Relationship Id="rId4" Type="http://schemas.openxmlformats.org/officeDocument/2006/relationships/image" Target="../media/image99.png"/><Relationship Id="rId5" Type="http://schemas.openxmlformats.org/officeDocument/2006/relationships/image" Target="../media/image93.png"/><Relationship Id="rId6" Type="http://schemas.openxmlformats.org/officeDocument/2006/relationships/image" Target="../media/image15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5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5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4.png"/><Relationship Id="rId4" Type="http://schemas.openxmlformats.org/officeDocument/2006/relationships/image" Target="../media/image89.png"/><Relationship Id="rId5" Type="http://schemas.openxmlformats.org/officeDocument/2006/relationships/image" Target="../media/image96.png"/><Relationship Id="rId6" Type="http://schemas.openxmlformats.org/officeDocument/2006/relationships/image" Target="../media/image92.png"/><Relationship Id="rId7" Type="http://schemas.openxmlformats.org/officeDocument/2006/relationships/image" Target="../media/image15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95.png"/><Relationship Id="rId4" Type="http://schemas.openxmlformats.org/officeDocument/2006/relationships/image" Target="../media/image104.png"/><Relationship Id="rId5" Type="http://schemas.openxmlformats.org/officeDocument/2006/relationships/image" Target="../media/image100.png"/><Relationship Id="rId6" Type="http://schemas.openxmlformats.org/officeDocument/2006/relationships/image" Target="../media/image15.png"/><Relationship Id="rId7" Type="http://schemas.openxmlformats.org/officeDocument/2006/relationships/image" Target="../media/image80.png"/><Relationship Id="rId8" Type="http://schemas.openxmlformats.org/officeDocument/2006/relationships/image" Target="../media/image77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98.png"/><Relationship Id="rId4" Type="http://schemas.openxmlformats.org/officeDocument/2006/relationships/image" Target="../media/image105.png"/><Relationship Id="rId5" Type="http://schemas.openxmlformats.org/officeDocument/2006/relationships/image" Target="../media/image93.png"/><Relationship Id="rId6" Type="http://schemas.openxmlformats.org/officeDocument/2006/relationships/image" Target="../media/image15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8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8.png"/><Relationship Id="rId5" Type="http://schemas.openxmlformats.org/officeDocument/2006/relationships/image" Target="../media/image2.png"/><Relationship Id="rId6" Type="http://schemas.openxmlformats.org/officeDocument/2006/relationships/image" Target="../media/image14.png"/><Relationship Id="rId7" Type="http://schemas.openxmlformats.org/officeDocument/2006/relationships/image" Target="../media/image3.png"/><Relationship Id="rId8" Type="http://schemas.openxmlformats.org/officeDocument/2006/relationships/image" Target="../media/image1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3.png"/><Relationship Id="rId7" Type="http://schemas.openxmlformats.org/officeDocument/2006/relationships/image" Target="../media/image1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12.png"/><Relationship Id="rId9" Type="http://schemas.openxmlformats.org/officeDocument/2006/relationships/image" Target="../media/image15.png"/><Relationship Id="rId5" Type="http://schemas.openxmlformats.org/officeDocument/2006/relationships/image" Target="../media/image7.png"/><Relationship Id="rId6" Type="http://schemas.openxmlformats.org/officeDocument/2006/relationships/image" Target="../media/image6.png"/><Relationship Id="rId7" Type="http://schemas.openxmlformats.org/officeDocument/2006/relationships/image" Target="../media/image21.png"/><Relationship Id="rId8" Type="http://schemas.openxmlformats.org/officeDocument/2006/relationships/image" Target="../media/image1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6"/>
          <p:cNvSpPr txBox="1"/>
          <p:nvPr>
            <p:ph idx="4294967295" type="title"/>
          </p:nvPr>
        </p:nvSpPr>
        <p:spPr>
          <a:xfrm>
            <a:off x="1150400" y="1072400"/>
            <a:ext cx="6532200" cy="21423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674E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ct val="83333"/>
              <a:buNone/>
            </a:pPr>
            <a:r>
              <a:rPr lang="en" sz="3600">
                <a:latin typeface="Times New Roman"/>
                <a:ea typeface="Times New Roman"/>
                <a:cs typeface="Times New Roman"/>
                <a:sym typeface="Times New Roman"/>
              </a:rPr>
              <a:t>      </a:t>
            </a:r>
            <a:endParaRPr sz="3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ct val="83333"/>
              <a:buNone/>
            </a:pPr>
            <a:r>
              <a:rPr lang="en" sz="3600">
                <a:latin typeface="Times New Roman"/>
                <a:ea typeface="Times New Roman"/>
                <a:cs typeface="Times New Roman"/>
                <a:sym typeface="Times New Roman"/>
              </a:rPr>
              <a:t>User Manual</a:t>
            </a:r>
            <a:endParaRPr sz="3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ct val="83333"/>
              <a:buNone/>
            </a:pPr>
            <a:r>
              <a:rPr lang="en" sz="3600">
                <a:latin typeface="Times New Roman"/>
                <a:ea typeface="Times New Roman"/>
                <a:cs typeface="Times New Roman"/>
                <a:sym typeface="Times New Roman"/>
              </a:rPr>
              <a:t>                    </a:t>
            </a:r>
            <a:endParaRPr sz="3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ct val="83333"/>
              <a:buNone/>
            </a:pPr>
            <a:r>
              <a:rPr b="1" lang="en" sz="3600">
                <a:latin typeface="Times New Roman"/>
                <a:ea typeface="Times New Roman"/>
                <a:cs typeface="Times New Roman"/>
                <a:sym typeface="Times New Roman"/>
              </a:rPr>
              <a:t>SAP - APPROVAL WORKFLOW</a:t>
            </a:r>
            <a:endParaRPr b="1" sz="3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71" name="Google Shape;7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850" y="56225"/>
            <a:ext cx="894602" cy="459032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6"/>
          <p:cNvSpPr txBox="1"/>
          <p:nvPr/>
        </p:nvSpPr>
        <p:spPr>
          <a:xfrm>
            <a:off x="1614700" y="0"/>
            <a:ext cx="6892200" cy="6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                               </a:t>
            </a:r>
            <a:r>
              <a:rPr b="1" lang="en" sz="1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User Manual - SAP approval workflow</a:t>
            </a:r>
            <a:endParaRPr b="1" sz="1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0000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7350" y="1107375"/>
            <a:ext cx="3866999" cy="10505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pic>
        <p:nvPicPr>
          <p:cNvPr id="190" name="Google Shape;190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43250" y="3061225"/>
            <a:ext cx="1461000" cy="10069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pic>
        <p:nvPicPr>
          <p:cNvPr id="191" name="Google Shape;191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08600" y="1112100"/>
            <a:ext cx="1716950" cy="10505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pic>
        <p:nvPicPr>
          <p:cNvPr id="192" name="Google Shape;192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27500" y="3061225"/>
            <a:ext cx="4236000" cy="10798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sp>
        <p:nvSpPr>
          <p:cNvPr id="193" name="Google Shape;193;p25"/>
          <p:cNvSpPr/>
          <p:nvPr/>
        </p:nvSpPr>
        <p:spPr>
          <a:xfrm>
            <a:off x="7305400" y="1286013"/>
            <a:ext cx="1085700" cy="452700"/>
          </a:xfrm>
          <a:prstGeom prst="wedgeRectCallout">
            <a:avLst>
              <a:gd fmla="val 77021" name="adj1"/>
              <a:gd fmla="val -31565" name="adj2"/>
            </a:avLst>
          </a:prstGeom>
          <a:solidFill>
            <a:srgbClr val="0B5394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(3) Click here to Download template</a:t>
            </a:r>
            <a:endParaRPr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4" name="Google Shape;194;p25"/>
          <p:cNvSpPr/>
          <p:nvPr/>
        </p:nvSpPr>
        <p:spPr>
          <a:xfrm rot="-5395500">
            <a:off x="3990050" y="1304013"/>
            <a:ext cx="229200" cy="4167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5" name="Google Shape;195;p25"/>
          <p:cNvSpPr/>
          <p:nvPr/>
        </p:nvSpPr>
        <p:spPr>
          <a:xfrm rot="3417">
            <a:off x="8594446" y="1783841"/>
            <a:ext cx="301800" cy="6441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6" name="Google Shape;196;p25"/>
          <p:cNvSpPr/>
          <p:nvPr/>
        </p:nvSpPr>
        <p:spPr>
          <a:xfrm rot="-5395422">
            <a:off x="2333526" y="1395425"/>
            <a:ext cx="225300" cy="4839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97" name="Google Shape;197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6125" y="1113400"/>
            <a:ext cx="2207102" cy="105055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sp>
        <p:nvSpPr>
          <p:cNvPr id="198" name="Google Shape;198;p25"/>
          <p:cNvSpPr/>
          <p:nvPr/>
        </p:nvSpPr>
        <p:spPr>
          <a:xfrm>
            <a:off x="7679138" y="3308225"/>
            <a:ext cx="1085700" cy="3297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99" name="Google Shape;199;p25"/>
          <p:cNvSpPr/>
          <p:nvPr/>
        </p:nvSpPr>
        <p:spPr>
          <a:xfrm>
            <a:off x="1221350" y="1236325"/>
            <a:ext cx="822900" cy="170400"/>
          </a:xfrm>
          <a:prstGeom prst="wedgeRectCallout">
            <a:avLst>
              <a:gd fmla="val 13948" name="adj1"/>
              <a:gd fmla="val 140992" name="adj2"/>
            </a:avLst>
          </a:prstGeom>
          <a:solidFill>
            <a:srgbClr val="0B5394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Click here </a:t>
            </a:r>
            <a:endParaRPr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0" name="Google Shape;200;p25"/>
          <p:cNvSpPr txBox="1"/>
          <p:nvPr>
            <p:ph type="title"/>
          </p:nvPr>
        </p:nvSpPr>
        <p:spPr>
          <a:xfrm>
            <a:off x="966725" y="20600"/>
            <a:ext cx="8158800" cy="4527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Times New Roman"/>
                <a:ea typeface="Times New Roman"/>
                <a:cs typeface="Times New Roman"/>
                <a:sym typeface="Times New Roman"/>
              </a:rPr>
              <a:t>201 Movement Request (Requester) </a:t>
            </a:r>
            <a:endParaRPr sz="1900"/>
          </a:p>
        </p:txBody>
      </p:sp>
      <p:pic>
        <p:nvPicPr>
          <p:cNvPr id="201" name="Google Shape;201;p2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4591" y="20600"/>
            <a:ext cx="882259" cy="452699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5"/>
          <p:cNvSpPr/>
          <p:nvPr/>
        </p:nvSpPr>
        <p:spPr>
          <a:xfrm>
            <a:off x="0" y="4341825"/>
            <a:ext cx="9144000" cy="801600"/>
          </a:xfrm>
          <a:prstGeom prst="roundRect">
            <a:avLst>
              <a:gd fmla="val 12643" name="adj"/>
            </a:avLst>
          </a:prstGeom>
          <a:solidFill>
            <a:srgbClr val="FFFFFF"/>
          </a:solidFill>
          <a:ln cap="flat" cmpd="sng" w="19050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 u="sng">
                <a:solidFill>
                  <a:srgbClr val="351C75"/>
                </a:solidFill>
                <a:latin typeface="Lato"/>
                <a:ea typeface="Lato"/>
                <a:cs typeface="Lato"/>
                <a:sym typeface="Lato"/>
              </a:rPr>
              <a:t>(6) Approval workflow</a:t>
            </a:r>
            <a:endParaRPr b="1" sz="1200">
              <a:solidFill>
                <a:srgbClr val="351C75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351C75"/>
                </a:solidFill>
                <a:latin typeface="Lato"/>
                <a:ea typeface="Lato"/>
                <a:cs typeface="Lato"/>
                <a:sym typeface="Lato"/>
              </a:rPr>
              <a:t>Request &gt;&gt;&gt; L1 Approver: Plant Finance Head &gt;&gt;&gt; L2  Approver: </a:t>
            </a:r>
            <a:r>
              <a:rPr b="1" lang="en" sz="1200">
                <a:solidFill>
                  <a:srgbClr val="351C7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Plant MRPC </a:t>
            </a:r>
            <a:r>
              <a:rPr b="1" lang="en" sz="1200">
                <a:solidFill>
                  <a:srgbClr val="351C75"/>
                </a:solidFill>
                <a:latin typeface="Lato"/>
                <a:ea typeface="Lato"/>
                <a:cs typeface="Lato"/>
                <a:sym typeface="Lato"/>
              </a:rPr>
              <a:t>&gt;&gt;&gt; L3  Approver:  </a:t>
            </a:r>
            <a:r>
              <a:rPr b="1" lang="en" sz="1200">
                <a:solidFill>
                  <a:srgbClr val="351C7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Plant Head </a:t>
            </a:r>
            <a:r>
              <a:rPr b="1" lang="en" sz="1200">
                <a:solidFill>
                  <a:srgbClr val="351C75"/>
                </a:solidFill>
                <a:latin typeface="Lato"/>
                <a:ea typeface="Lato"/>
                <a:cs typeface="Lato"/>
                <a:sym typeface="Lato"/>
              </a:rPr>
              <a:t>&gt;&gt;&gt;  L4 Approver: </a:t>
            </a:r>
            <a:r>
              <a:rPr b="1" lang="en" sz="1200">
                <a:solidFill>
                  <a:srgbClr val="351C7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CORP Finance Head </a:t>
            </a:r>
            <a:r>
              <a:rPr b="1" lang="en" sz="1200">
                <a:solidFill>
                  <a:srgbClr val="351C75"/>
                </a:solidFill>
                <a:latin typeface="Lato"/>
                <a:ea typeface="Lato"/>
                <a:cs typeface="Lato"/>
                <a:sym typeface="Lato"/>
              </a:rPr>
              <a:t>&gt;&gt;&gt;  L5 Approver: </a:t>
            </a:r>
            <a:r>
              <a:rPr b="1" lang="en" sz="1200">
                <a:solidFill>
                  <a:srgbClr val="351C7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Corp MRPC &gt;&gt;&gt; Send to  SAP.</a:t>
            </a:r>
            <a:endParaRPr b="1" sz="1200" u="sng">
              <a:solidFill>
                <a:srgbClr val="351C75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3" name="Google Shape;203;p25"/>
          <p:cNvSpPr/>
          <p:nvPr/>
        </p:nvSpPr>
        <p:spPr>
          <a:xfrm>
            <a:off x="66125" y="771363"/>
            <a:ext cx="2207100" cy="315000"/>
          </a:xfrm>
          <a:prstGeom prst="roundRect">
            <a:avLst>
              <a:gd fmla="val 5675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(1)Transaction Page Navigation</a:t>
            </a:r>
            <a:endParaRPr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4" name="Google Shape;204;p25"/>
          <p:cNvSpPr/>
          <p:nvPr/>
        </p:nvSpPr>
        <p:spPr>
          <a:xfrm>
            <a:off x="5087350" y="771375"/>
            <a:ext cx="4017600" cy="315000"/>
          </a:xfrm>
          <a:prstGeom prst="roundRect">
            <a:avLst>
              <a:gd fmla="val 10881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</a:rPr>
              <a:t>201 </a:t>
            </a:r>
            <a:r>
              <a:rPr b="1" lang="en" sz="1000">
                <a:solidFill>
                  <a:schemeClr val="lt1"/>
                </a:solidFill>
              </a:rPr>
              <a:t>Requester Page </a:t>
            </a:r>
            <a:endParaRPr b="1" sz="1000">
              <a:solidFill>
                <a:schemeClr val="lt1"/>
              </a:solidFill>
            </a:endParaRPr>
          </a:p>
        </p:txBody>
      </p:sp>
      <p:sp>
        <p:nvSpPr>
          <p:cNvPr id="205" name="Google Shape;205;p25"/>
          <p:cNvSpPr/>
          <p:nvPr/>
        </p:nvSpPr>
        <p:spPr>
          <a:xfrm>
            <a:off x="2781950" y="771375"/>
            <a:ext cx="1743600" cy="315000"/>
          </a:xfrm>
          <a:prstGeom prst="roundRect">
            <a:avLst>
              <a:gd fmla="val 5675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(2)</a:t>
            </a:r>
            <a:r>
              <a:rPr b="1" lang="en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Click to begin a 201 request</a:t>
            </a:r>
            <a:endParaRPr b="1"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6" name="Google Shape;206;p25"/>
          <p:cNvSpPr/>
          <p:nvPr/>
        </p:nvSpPr>
        <p:spPr>
          <a:xfrm>
            <a:off x="2627500" y="2690675"/>
            <a:ext cx="4236000" cy="315000"/>
          </a:xfrm>
          <a:prstGeom prst="roundRect">
            <a:avLst>
              <a:gd fmla="val 13286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(4) Excel Template with Sample Data</a:t>
            </a:r>
            <a:endParaRPr b="1"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7" name="Google Shape;207;p25"/>
          <p:cNvSpPr/>
          <p:nvPr/>
        </p:nvSpPr>
        <p:spPr>
          <a:xfrm>
            <a:off x="7543250" y="2679725"/>
            <a:ext cx="1461000" cy="336900"/>
          </a:xfrm>
          <a:prstGeom prst="roundRect">
            <a:avLst>
              <a:gd fmla="val 14923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(4) Upload</a:t>
            </a:r>
            <a:endParaRPr b="1"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6"/>
          <p:cNvSpPr txBox="1"/>
          <p:nvPr>
            <p:ph type="title"/>
          </p:nvPr>
        </p:nvSpPr>
        <p:spPr>
          <a:xfrm>
            <a:off x="966725" y="20600"/>
            <a:ext cx="8158800" cy="4527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900">
                <a:latin typeface="Times New Roman"/>
                <a:ea typeface="Times New Roman"/>
                <a:cs typeface="Times New Roman"/>
                <a:sym typeface="Times New Roman"/>
              </a:rPr>
              <a:t>201 </a:t>
            </a:r>
            <a:r>
              <a:rPr b="1" lang="en" sz="1900">
                <a:latin typeface="Times New Roman"/>
                <a:ea typeface="Times New Roman"/>
                <a:cs typeface="Times New Roman"/>
                <a:sym typeface="Times New Roman"/>
              </a:rPr>
              <a:t>Movement: Edit with Status "Under Query" (Requester)</a:t>
            </a:r>
            <a:endParaRPr b="1" sz="1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pic>
        <p:nvPicPr>
          <p:cNvPr id="213" name="Google Shape;213;p26"/>
          <p:cNvPicPr preferRelativeResize="0"/>
          <p:nvPr/>
        </p:nvPicPr>
        <p:blipFill rotWithShape="1">
          <a:blip r:embed="rId3">
            <a:alphaModFix/>
          </a:blip>
          <a:srcRect b="0" l="4223" r="0" t="0"/>
          <a:stretch/>
        </p:blipFill>
        <p:spPr>
          <a:xfrm>
            <a:off x="83388" y="1061502"/>
            <a:ext cx="3812324" cy="997862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pic>
        <p:nvPicPr>
          <p:cNvPr id="214" name="Google Shape;214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30650" y="1058250"/>
            <a:ext cx="2391900" cy="9978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pic>
        <p:nvPicPr>
          <p:cNvPr id="215" name="Google Shape;215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64462" y="2938725"/>
            <a:ext cx="5215175" cy="10669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pic>
        <p:nvPicPr>
          <p:cNvPr id="216" name="Google Shape;216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35750" y="1058250"/>
            <a:ext cx="2289600" cy="11269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pic>
        <p:nvPicPr>
          <p:cNvPr id="217" name="Google Shape;217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4591" y="20600"/>
            <a:ext cx="882259" cy="452699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26"/>
          <p:cNvSpPr/>
          <p:nvPr/>
        </p:nvSpPr>
        <p:spPr>
          <a:xfrm>
            <a:off x="0" y="4489550"/>
            <a:ext cx="9144000" cy="654000"/>
          </a:xfrm>
          <a:prstGeom prst="roundRect">
            <a:avLst>
              <a:gd fmla="val 12643" name="adj"/>
            </a:avLst>
          </a:prstGeom>
          <a:solidFill>
            <a:srgbClr val="FFFFFF"/>
          </a:solidFill>
          <a:ln cap="flat" cmpd="sng" w="19050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rgbClr val="351C75"/>
                </a:solidFill>
                <a:latin typeface="Lato"/>
                <a:ea typeface="Lato"/>
                <a:cs typeface="Lato"/>
                <a:sym typeface="Lato"/>
              </a:rPr>
              <a:t>Resubmit workflow</a:t>
            </a:r>
            <a:endParaRPr b="1" u="sng">
              <a:solidFill>
                <a:srgbClr val="351C75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51C75"/>
                </a:solidFill>
                <a:latin typeface="Lato"/>
                <a:ea typeface="Lato"/>
                <a:cs typeface="Lato"/>
                <a:sym typeface="Lato"/>
              </a:rPr>
              <a:t>Status: Under Query&gt;&gt;&gt; Edit&gt;&gt;&gt; Re-submit&gt;&gt;&gt;Send to Approver.</a:t>
            </a:r>
            <a:endParaRPr b="1">
              <a:solidFill>
                <a:srgbClr val="351C75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9" name="Google Shape;219;p26"/>
          <p:cNvSpPr/>
          <p:nvPr/>
        </p:nvSpPr>
        <p:spPr>
          <a:xfrm>
            <a:off x="1865875" y="1129800"/>
            <a:ext cx="1266300" cy="452700"/>
          </a:xfrm>
          <a:prstGeom prst="wedgeRectCallout">
            <a:avLst>
              <a:gd fmla="val 72100" name="adj1"/>
              <a:gd fmla="val 75712" name="adj2"/>
            </a:avLst>
          </a:prstGeom>
          <a:solidFill>
            <a:srgbClr val="0B5394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(1) Click here to View status </a:t>
            </a:r>
            <a:endParaRPr b="1"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0" name="Google Shape;220;p26"/>
          <p:cNvSpPr/>
          <p:nvPr/>
        </p:nvSpPr>
        <p:spPr>
          <a:xfrm>
            <a:off x="2364450" y="2523700"/>
            <a:ext cx="5215200" cy="364500"/>
          </a:xfrm>
          <a:prstGeom prst="roundRect">
            <a:avLst>
              <a:gd fmla="val 10881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</a:rPr>
              <a:t>(4) Select Checkbox, Then Re-Submit Data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1" name="Google Shape;221;p26"/>
          <p:cNvSpPr/>
          <p:nvPr/>
        </p:nvSpPr>
        <p:spPr>
          <a:xfrm flipH="1" rot="-5400000">
            <a:off x="8158750" y="2340175"/>
            <a:ext cx="591000" cy="692100"/>
          </a:xfrm>
          <a:prstGeom prst="bentUpArrow">
            <a:avLst>
              <a:gd fmla="val 25000" name="adj1"/>
              <a:gd fmla="val 25000" name="adj2"/>
              <a:gd fmla="val 25000" name="adj3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26"/>
          <p:cNvSpPr/>
          <p:nvPr/>
        </p:nvSpPr>
        <p:spPr>
          <a:xfrm>
            <a:off x="4130650" y="654575"/>
            <a:ext cx="2391900" cy="364500"/>
          </a:xfrm>
          <a:prstGeom prst="roundRect">
            <a:avLst>
              <a:gd fmla="val 5675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(2)  View the Approval Level &amp; Status</a:t>
            </a:r>
            <a:endParaRPr b="1"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3" name="Google Shape;223;p26"/>
          <p:cNvSpPr/>
          <p:nvPr/>
        </p:nvSpPr>
        <p:spPr>
          <a:xfrm rot="-5396146">
            <a:off x="3987525" y="1391747"/>
            <a:ext cx="267600" cy="4509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4" name="Google Shape;224;p26"/>
          <p:cNvSpPr/>
          <p:nvPr/>
        </p:nvSpPr>
        <p:spPr>
          <a:xfrm>
            <a:off x="6835750" y="654575"/>
            <a:ext cx="2289600" cy="364500"/>
          </a:xfrm>
          <a:prstGeom prst="roundRect">
            <a:avLst>
              <a:gd fmla="val 5675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(3) Click Row  to Edit, Then </a:t>
            </a:r>
            <a:r>
              <a:rPr b="1"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Update</a:t>
            </a:r>
            <a:endParaRPr b="1"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5" name="Google Shape;225;p26"/>
          <p:cNvSpPr/>
          <p:nvPr/>
        </p:nvSpPr>
        <p:spPr>
          <a:xfrm rot="-5395489">
            <a:off x="6593799" y="1375039"/>
            <a:ext cx="228600" cy="3708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6" name="Google Shape;226;p26"/>
          <p:cNvSpPr/>
          <p:nvPr/>
        </p:nvSpPr>
        <p:spPr>
          <a:xfrm>
            <a:off x="6565975" y="2981725"/>
            <a:ext cx="823500" cy="8895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7" name="Google Shape;227;p26"/>
          <p:cNvSpPr/>
          <p:nvPr/>
        </p:nvSpPr>
        <p:spPr>
          <a:xfrm>
            <a:off x="83350" y="654575"/>
            <a:ext cx="3812400" cy="364500"/>
          </a:xfrm>
          <a:prstGeom prst="roundRect">
            <a:avLst>
              <a:gd fmla="val 10881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</a:rPr>
              <a:t> Requester Page After "Under Query" Status</a:t>
            </a:r>
            <a:endParaRPr b="1" sz="12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Google Shape;232;p27"/>
          <p:cNvPicPr preferRelativeResize="0"/>
          <p:nvPr/>
        </p:nvPicPr>
        <p:blipFill rotWithShape="1">
          <a:blip r:embed="rId3">
            <a:alphaModFix/>
          </a:blip>
          <a:srcRect b="60978" l="1154" r="2654" t="0"/>
          <a:stretch/>
        </p:blipFill>
        <p:spPr>
          <a:xfrm>
            <a:off x="2813800" y="1307775"/>
            <a:ext cx="3880800" cy="970626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pic>
        <p:nvPicPr>
          <p:cNvPr id="233" name="Google Shape;233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12400" y="1307775"/>
            <a:ext cx="1841350" cy="9706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pic>
        <p:nvPicPr>
          <p:cNvPr id="234" name="Google Shape;234;p27"/>
          <p:cNvPicPr preferRelativeResize="0"/>
          <p:nvPr/>
        </p:nvPicPr>
        <p:blipFill rotWithShape="1">
          <a:blip r:embed="rId5">
            <a:alphaModFix/>
          </a:blip>
          <a:srcRect b="7578" l="1014" r="1414" t="11879"/>
          <a:stretch/>
        </p:blipFill>
        <p:spPr>
          <a:xfrm>
            <a:off x="5859700" y="2888500"/>
            <a:ext cx="3245701" cy="10718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pic>
        <p:nvPicPr>
          <p:cNvPr id="235" name="Google Shape;235;p27"/>
          <p:cNvPicPr preferRelativeResize="0"/>
          <p:nvPr/>
        </p:nvPicPr>
        <p:blipFill rotWithShape="1">
          <a:blip r:embed="rId6">
            <a:alphaModFix/>
          </a:blip>
          <a:srcRect b="70044" l="0" r="2761" t="0"/>
          <a:stretch/>
        </p:blipFill>
        <p:spPr>
          <a:xfrm>
            <a:off x="1814900" y="2888500"/>
            <a:ext cx="3633951" cy="10718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pic>
        <p:nvPicPr>
          <p:cNvPr id="236" name="Google Shape;236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600" y="2848700"/>
            <a:ext cx="1281725" cy="11116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pic>
        <p:nvPicPr>
          <p:cNvPr id="237" name="Google Shape;237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600" y="1296400"/>
            <a:ext cx="2129552" cy="9820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sp>
        <p:nvSpPr>
          <p:cNvPr id="238" name="Google Shape;238;p27"/>
          <p:cNvSpPr/>
          <p:nvPr/>
        </p:nvSpPr>
        <p:spPr>
          <a:xfrm>
            <a:off x="36550" y="2561550"/>
            <a:ext cx="1281600" cy="256500"/>
          </a:xfrm>
          <a:prstGeom prst="roundRect">
            <a:avLst>
              <a:gd fmla="val 6982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(7)Action</a:t>
            </a:r>
            <a:endParaRPr b="1"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9" name="Google Shape;239;p27"/>
          <p:cNvSpPr/>
          <p:nvPr/>
        </p:nvSpPr>
        <p:spPr>
          <a:xfrm>
            <a:off x="5859700" y="2556200"/>
            <a:ext cx="3245700" cy="292500"/>
          </a:xfrm>
          <a:prstGeom prst="roundRect">
            <a:avLst>
              <a:gd fmla="val 6982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</a:rPr>
              <a:t>Click "View Approval Status" to See Last Update</a:t>
            </a:r>
            <a:endParaRPr b="1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0" name="Google Shape;240;p27"/>
          <p:cNvSpPr/>
          <p:nvPr/>
        </p:nvSpPr>
        <p:spPr>
          <a:xfrm>
            <a:off x="1814925" y="2571750"/>
            <a:ext cx="3633900" cy="292500"/>
          </a:xfrm>
          <a:prstGeom prst="roundRect">
            <a:avLst>
              <a:gd fmla="val 6982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</a:rPr>
              <a:t>(6) Click Download Icon to View Records</a:t>
            </a:r>
            <a:endParaRPr b="1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1" name="Google Shape;241;p27"/>
          <p:cNvSpPr/>
          <p:nvPr/>
        </p:nvSpPr>
        <p:spPr>
          <a:xfrm>
            <a:off x="7553050" y="1969600"/>
            <a:ext cx="1211700" cy="2133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27"/>
          <p:cNvSpPr/>
          <p:nvPr/>
        </p:nvSpPr>
        <p:spPr>
          <a:xfrm rot="5404835">
            <a:off x="5547625" y="3258975"/>
            <a:ext cx="213300" cy="3411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3" name="Google Shape;243;p27"/>
          <p:cNvSpPr/>
          <p:nvPr/>
        </p:nvSpPr>
        <p:spPr>
          <a:xfrm rot="5406414">
            <a:off x="1486212" y="3231950"/>
            <a:ext cx="160800" cy="2691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4" name="Google Shape;244;p27"/>
          <p:cNvSpPr/>
          <p:nvPr/>
        </p:nvSpPr>
        <p:spPr>
          <a:xfrm rot="-5395500">
            <a:off x="2375363" y="1567700"/>
            <a:ext cx="229200" cy="4167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5" name="Google Shape;245;p27"/>
          <p:cNvSpPr/>
          <p:nvPr/>
        </p:nvSpPr>
        <p:spPr>
          <a:xfrm rot="-5395500">
            <a:off x="6838888" y="1606700"/>
            <a:ext cx="229200" cy="4167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6" name="Google Shape;246;p27"/>
          <p:cNvSpPr txBox="1"/>
          <p:nvPr>
            <p:ph type="title"/>
          </p:nvPr>
        </p:nvSpPr>
        <p:spPr>
          <a:xfrm>
            <a:off x="966725" y="20600"/>
            <a:ext cx="8158800" cy="4527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Times New Roman"/>
                <a:ea typeface="Times New Roman"/>
                <a:cs typeface="Times New Roman"/>
                <a:sym typeface="Times New Roman"/>
              </a:rPr>
              <a:t>201 Movement Approval (Approver)</a:t>
            </a:r>
            <a:endParaRPr sz="1900"/>
          </a:p>
        </p:txBody>
      </p:sp>
      <p:pic>
        <p:nvPicPr>
          <p:cNvPr id="247" name="Google Shape;247;p2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4591" y="20600"/>
            <a:ext cx="882259" cy="452699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27"/>
          <p:cNvSpPr/>
          <p:nvPr/>
        </p:nvSpPr>
        <p:spPr>
          <a:xfrm>
            <a:off x="0" y="4373750"/>
            <a:ext cx="9144000" cy="769800"/>
          </a:xfrm>
          <a:prstGeom prst="roundRect">
            <a:avLst>
              <a:gd fmla="val 12643" name="adj"/>
            </a:avLst>
          </a:prstGeom>
          <a:solidFill>
            <a:srgbClr val="FFFFFF"/>
          </a:solidFill>
          <a:ln cap="flat" cmpd="sng" w="19050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351C75"/>
                </a:solidFill>
                <a:latin typeface="Lato"/>
                <a:ea typeface="Lato"/>
                <a:cs typeface="Lato"/>
                <a:sym typeface="Lato"/>
              </a:rPr>
              <a:t>Approver Make Action</a:t>
            </a:r>
            <a:endParaRPr b="1" sz="1200">
              <a:solidFill>
                <a:srgbClr val="351C75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 u="sng">
                <a:solidFill>
                  <a:srgbClr val="351C75"/>
                </a:solidFill>
                <a:latin typeface="Lato"/>
                <a:ea typeface="Lato"/>
                <a:cs typeface="Lato"/>
                <a:sym typeface="Lato"/>
              </a:rPr>
              <a:t>Approval workflow:  </a:t>
            </a:r>
            <a:r>
              <a:rPr b="1" lang="en" sz="1200">
                <a:solidFill>
                  <a:srgbClr val="351C75"/>
                </a:solidFill>
                <a:latin typeface="Lato"/>
                <a:ea typeface="Lato"/>
                <a:cs typeface="Lato"/>
                <a:sym typeface="Lato"/>
              </a:rPr>
              <a:t>Request &gt;&gt;&gt; L1 Approver: Plant Finance Head &gt;&gt;&gt; L2  Approver: </a:t>
            </a:r>
            <a:r>
              <a:rPr b="1" lang="en" sz="1200">
                <a:solidFill>
                  <a:srgbClr val="351C7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Plant MRPC </a:t>
            </a:r>
            <a:r>
              <a:rPr b="1" lang="en" sz="1200">
                <a:solidFill>
                  <a:srgbClr val="351C75"/>
                </a:solidFill>
                <a:latin typeface="Lato"/>
                <a:ea typeface="Lato"/>
                <a:cs typeface="Lato"/>
                <a:sym typeface="Lato"/>
              </a:rPr>
              <a:t>&gt;&gt;&gt; L3  Approver:  </a:t>
            </a:r>
            <a:r>
              <a:rPr b="1" lang="en" sz="1200">
                <a:solidFill>
                  <a:srgbClr val="351C7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Plant Head </a:t>
            </a:r>
            <a:r>
              <a:rPr b="1" lang="en" sz="1200">
                <a:solidFill>
                  <a:srgbClr val="351C75"/>
                </a:solidFill>
                <a:latin typeface="Lato"/>
                <a:ea typeface="Lato"/>
                <a:cs typeface="Lato"/>
                <a:sym typeface="Lato"/>
              </a:rPr>
              <a:t>&gt;&gt;&gt;  L4 Approver: </a:t>
            </a:r>
            <a:r>
              <a:rPr b="1" lang="en" sz="1200">
                <a:solidFill>
                  <a:srgbClr val="351C7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CORP Finance Head </a:t>
            </a:r>
            <a:r>
              <a:rPr b="1" lang="en" sz="1200">
                <a:solidFill>
                  <a:srgbClr val="351C75"/>
                </a:solidFill>
                <a:latin typeface="Lato"/>
                <a:ea typeface="Lato"/>
                <a:cs typeface="Lato"/>
                <a:sym typeface="Lato"/>
              </a:rPr>
              <a:t>&gt;&gt;&gt;  L5 Approver: </a:t>
            </a:r>
            <a:r>
              <a:rPr b="1" lang="en" sz="1200">
                <a:solidFill>
                  <a:srgbClr val="351C7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Corp MRPC </a:t>
            </a:r>
            <a:endParaRPr b="1" sz="1200" u="sng">
              <a:solidFill>
                <a:srgbClr val="351C75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9" name="Google Shape;249;p27"/>
          <p:cNvSpPr/>
          <p:nvPr/>
        </p:nvSpPr>
        <p:spPr>
          <a:xfrm>
            <a:off x="7212400" y="938775"/>
            <a:ext cx="1893000" cy="328200"/>
          </a:xfrm>
          <a:prstGeom prst="roundRect">
            <a:avLst>
              <a:gd fmla="val 6982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(3) View Details </a:t>
            </a:r>
            <a:endParaRPr b="1"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0" name="Google Shape;250;p27"/>
          <p:cNvSpPr/>
          <p:nvPr/>
        </p:nvSpPr>
        <p:spPr>
          <a:xfrm>
            <a:off x="2811700" y="926725"/>
            <a:ext cx="3880800" cy="328200"/>
          </a:xfrm>
          <a:prstGeom prst="roundRect">
            <a:avLst>
              <a:gd fmla="val 6982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(2) Approver Page </a:t>
            </a:r>
            <a:endParaRPr b="1"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1" name="Google Shape;251;p27"/>
          <p:cNvSpPr/>
          <p:nvPr/>
        </p:nvSpPr>
        <p:spPr>
          <a:xfrm>
            <a:off x="14925" y="918875"/>
            <a:ext cx="2172900" cy="328200"/>
          </a:xfrm>
          <a:prstGeom prst="roundRect">
            <a:avLst>
              <a:gd fmla="val 6982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Approver Home Page</a:t>
            </a:r>
            <a:endParaRPr b="1"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2" name="Google Shape;252;p27"/>
          <p:cNvSpPr/>
          <p:nvPr/>
        </p:nvSpPr>
        <p:spPr>
          <a:xfrm>
            <a:off x="768950" y="1692650"/>
            <a:ext cx="1159200" cy="374100"/>
          </a:xfrm>
          <a:prstGeom prst="wedgeRectCallout">
            <a:avLst>
              <a:gd fmla="val -66214" name="adj1"/>
              <a:gd fmla="val -74706" name="adj2"/>
            </a:avLst>
          </a:prstGeom>
          <a:solidFill>
            <a:srgbClr val="0B5394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(1) Click here, 201 Approval</a:t>
            </a:r>
            <a:endParaRPr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3" name="Google Shape;253;p27"/>
          <p:cNvSpPr/>
          <p:nvPr/>
        </p:nvSpPr>
        <p:spPr>
          <a:xfrm>
            <a:off x="5786875" y="1929650"/>
            <a:ext cx="346200" cy="159600"/>
          </a:xfrm>
          <a:prstGeom prst="wedgeRectCallout">
            <a:avLst>
              <a:gd fmla="val 117317" name="adj1"/>
              <a:gd fmla="val -13111" name="adj2"/>
            </a:avLst>
          </a:prstGeom>
          <a:solidFill>
            <a:srgbClr val="0B5394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(3)</a:t>
            </a:r>
            <a:endParaRPr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4" name="Google Shape;254;p27"/>
          <p:cNvSpPr/>
          <p:nvPr/>
        </p:nvSpPr>
        <p:spPr>
          <a:xfrm>
            <a:off x="6052500" y="1540850"/>
            <a:ext cx="346200" cy="159600"/>
          </a:xfrm>
          <a:prstGeom prst="wedgeRectCallout">
            <a:avLst>
              <a:gd fmla="val 83875" name="adj1"/>
              <a:gd fmla="val 199279" name="adj2"/>
            </a:avLst>
          </a:prstGeom>
          <a:solidFill>
            <a:srgbClr val="0B5394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(4)</a:t>
            </a:r>
            <a:endParaRPr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5" name="Google Shape;255;p27"/>
          <p:cNvSpPr/>
          <p:nvPr/>
        </p:nvSpPr>
        <p:spPr>
          <a:xfrm rot="4500">
            <a:off x="8044300" y="2089400"/>
            <a:ext cx="229200" cy="4821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8"/>
          <p:cNvSpPr txBox="1"/>
          <p:nvPr>
            <p:ph idx="4294967295" type="title"/>
          </p:nvPr>
        </p:nvSpPr>
        <p:spPr>
          <a:xfrm>
            <a:off x="884550" y="1482300"/>
            <a:ext cx="7374900" cy="1186800"/>
          </a:xfrm>
          <a:prstGeom prst="rect">
            <a:avLst/>
          </a:prstGeom>
          <a:solidFill>
            <a:srgbClr val="F3F3F3"/>
          </a:solidFill>
          <a:ln cap="flat" cmpd="sng" w="19050">
            <a:solidFill>
              <a:srgbClr val="674E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en" sz="3377">
                <a:latin typeface="Times New Roman"/>
                <a:ea typeface="Times New Roman"/>
                <a:cs typeface="Times New Roman"/>
                <a:sym typeface="Times New Roman"/>
              </a:rPr>
              <a:t>Stock Posting - 202 Mvmt (+)</a:t>
            </a:r>
            <a:r>
              <a:rPr b="1" lang="en" sz="3377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b="1" sz="3377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en" sz="3377">
                <a:latin typeface="Times New Roman"/>
                <a:ea typeface="Times New Roman"/>
                <a:cs typeface="Times New Roman"/>
                <a:sym typeface="Times New Roman"/>
              </a:rPr>
              <a:t>( 202 Movement )</a:t>
            </a:r>
            <a:endParaRPr b="1" sz="3377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61" name="Google Shape;26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850" y="56225"/>
            <a:ext cx="894602" cy="45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28"/>
          <p:cNvSpPr txBox="1"/>
          <p:nvPr/>
        </p:nvSpPr>
        <p:spPr>
          <a:xfrm>
            <a:off x="1614700" y="0"/>
            <a:ext cx="6892200" cy="6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                               </a:t>
            </a:r>
            <a:r>
              <a:rPr b="1" lang="en" sz="1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User Manual - SAP approval workflow</a:t>
            </a:r>
            <a:endParaRPr b="1" sz="1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0000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9"/>
          <p:cNvSpPr txBox="1"/>
          <p:nvPr/>
        </p:nvSpPr>
        <p:spPr>
          <a:xfrm>
            <a:off x="1161075" y="665025"/>
            <a:ext cx="7009200" cy="41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83775" lIns="83775" spcFirstLastPara="1" rIns="83775" wrap="square" tIns="837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 u="sng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Process workflow</a:t>
            </a:r>
            <a:r>
              <a:rPr b="1" lang="en" sz="1500" u="sng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endParaRPr b="1" sz="1500" u="sng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 u="sng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1890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1.Create Request by Users ( PROD / MMD / QAD / MED )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1890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2.Upload Process - Fill in required details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3. Upload Output: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i) New Records,  ii) Error Records,  iii)Duplicate Records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4. Submit for Approval to Level 1 User.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18906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Level 1 : PLANT FINANCE HEAD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Level 2 : PLANT MRPC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Level 3 : PLANT HEAD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Level 4 : CORP FINANCE HEAD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Level 5 : CORP MRPC 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5. Requester Page Visible Data: - Only data uploaded by the logged-in user, 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Statuses: </a:t>
            </a:r>
            <a:r>
              <a:rPr b="1" lang="en">
                <a:solidFill>
                  <a:srgbClr val="18803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Pending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b="1" lang="en">
                <a:solidFill>
                  <a:srgbClr val="18803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Under Query</a:t>
            </a:r>
            <a:endParaRPr b="1">
              <a:solidFill>
                <a:srgbClr val="18803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6. Download Option: - Filtered by From–To Date &amp; Movement Type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7. Editability: - Enabled only if status is</a:t>
            </a:r>
            <a:r>
              <a:rPr b="1"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lang="en">
                <a:solidFill>
                  <a:srgbClr val="18803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Under Query</a:t>
            </a:r>
            <a:endParaRPr b="1">
              <a:solidFill>
                <a:srgbClr val="18803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	 8. Resubmit Workflow: - Enabled only if status is</a:t>
            </a:r>
            <a:r>
              <a:rPr b="1"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lang="en">
                <a:solidFill>
                  <a:srgbClr val="18803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Under Query</a:t>
            </a:r>
            <a:br>
              <a:rPr lang="en">
                <a:solidFill>
                  <a:srgbClr val="188038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>
                <a:solidFill>
                  <a:srgbClr val="18803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Select rows using checkboxes After making corrections, click Resubmit</a:t>
            </a:r>
            <a:b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</a:t>
            </a:r>
            <a:endParaRPr b="1">
              <a:solidFill>
                <a:srgbClr val="18803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18906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1890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1890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8" name="Google Shape;268;p29"/>
          <p:cNvSpPr txBox="1"/>
          <p:nvPr>
            <p:ph idx="4294967295" type="title"/>
          </p:nvPr>
        </p:nvSpPr>
        <p:spPr>
          <a:xfrm>
            <a:off x="982775" y="55050"/>
            <a:ext cx="8122800" cy="4839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83775" lIns="83775" spcFirstLastPara="1" rIns="83775" wrap="square" tIns="83775">
            <a:normAutofit fontScale="90000"/>
          </a:bodyPr>
          <a:lstStyle/>
          <a:p>
            <a:pPr indent="0" lvl="0" marL="0" rtl="0" algn="ctr">
              <a:lnSpc>
                <a:spcPct val="115000"/>
              </a:lnSpc>
              <a:spcBef>
                <a:spcPts val="1099"/>
              </a:spcBef>
              <a:spcAft>
                <a:spcPts val="1099"/>
              </a:spcAft>
              <a:buNone/>
            </a:pPr>
            <a:r>
              <a:rPr b="1" lang="en" sz="2198">
                <a:latin typeface="Times New Roman"/>
                <a:ea typeface="Times New Roman"/>
                <a:cs typeface="Times New Roman"/>
                <a:sym typeface="Times New Roman"/>
              </a:rPr>
              <a:t>202 </a:t>
            </a:r>
            <a:r>
              <a:rPr b="1" lang="en" sz="2198">
                <a:latin typeface="Times New Roman"/>
                <a:ea typeface="Times New Roman"/>
                <a:cs typeface="Times New Roman"/>
                <a:sym typeface="Times New Roman"/>
              </a:rPr>
              <a:t>Movement Transaction</a:t>
            </a:r>
            <a:endParaRPr sz="2198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69" name="Google Shape;26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125" y="55025"/>
            <a:ext cx="880285" cy="4839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30350" y="2952500"/>
            <a:ext cx="1461000" cy="14072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sp>
        <p:nvSpPr>
          <p:cNvPr id="275" name="Google Shape;275;p30"/>
          <p:cNvSpPr/>
          <p:nvPr/>
        </p:nvSpPr>
        <p:spPr>
          <a:xfrm>
            <a:off x="5127350" y="641850"/>
            <a:ext cx="3966300" cy="346200"/>
          </a:xfrm>
          <a:prstGeom prst="roundRect">
            <a:avLst>
              <a:gd fmla="val 5675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202  Requester Page</a:t>
            </a:r>
            <a:endParaRPr b="1"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6" name="Google Shape;276;p30"/>
          <p:cNvSpPr/>
          <p:nvPr/>
        </p:nvSpPr>
        <p:spPr>
          <a:xfrm>
            <a:off x="3044575" y="579900"/>
            <a:ext cx="1418100" cy="428100"/>
          </a:xfrm>
          <a:prstGeom prst="roundRect">
            <a:avLst>
              <a:gd fmla="val 5675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(2)Click to Start a 202 Request</a:t>
            </a:r>
            <a:endParaRPr b="1"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7" name="Google Shape;277;p30"/>
          <p:cNvSpPr/>
          <p:nvPr/>
        </p:nvSpPr>
        <p:spPr>
          <a:xfrm rot="-5395500">
            <a:off x="4621913" y="1272363"/>
            <a:ext cx="229200" cy="4167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8" name="Google Shape;278;p30"/>
          <p:cNvSpPr/>
          <p:nvPr/>
        </p:nvSpPr>
        <p:spPr>
          <a:xfrm rot="5404346">
            <a:off x="6540625" y="3300400"/>
            <a:ext cx="237300" cy="4794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9" name="Google Shape;279;p30"/>
          <p:cNvSpPr/>
          <p:nvPr/>
        </p:nvSpPr>
        <p:spPr>
          <a:xfrm rot="-5395422">
            <a:off x="2609176" y="1277425"/>
            <a:ext cx="225300" cy="4839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80" name="Google Shape;280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2750" y="1026725"/>
            <a:ext cx="2207125" cy="10385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sp>
        <p:nvSpPr>
          <p:cNvPr id="281" name="Google Shape;281;p30"/>
          <p:cNvSpPr/>
          <p:nvPr/>
        </p:nvSpPr>
        <p:spPr>
          <a:xfrm>
            <a:off x="172875" y="579900"/>
            <a:ext cx="2207100" cy="428100"/>
          </a:xfrm>
          <a:prstGeom prst="roundRect">
            <a:avLst>
              <a:gd fmla="val 5675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(1)Transaction Page Navigation</a:t>
            </a:r>
            <a:endParaRPr b="1"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2" name="Google Shape;282;p30"/>
          <p:cNvSpPr/>
          <p:nvPr/>
        </p:nvSpPr>
        <p:spPr>
          <a:xfrm flipH="1" rot="-5400000">
            <a:off x="8452775" y="2484650"/>
            <a:ext cx="842700" cy="438900"/>
          </a:xfrm>
          <a:prstGeom prst="bentUpArrow">
            <a:avLst>
              <a:gd fmla="val 25000" name="adj1"/>
              <a:gd fmla="val 25000" name="adj2"/>
              <a:gd fmla="val 25000" name="adj3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3" name="Google Shape;283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37375" y="1026725"/>
            <a:ext cx="1418100" cy="10385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pic>
        <p:nvPicPr>
          <p:cNvPr id="284" name="Google Shape;284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27350" y="1008000"/>
            <a:ext cx="3966225" cy="10385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sp>
        <p:nvSpPr>
          <p:cNvPr id="285" name="Google Shape;285;p30"/>
          <p:cNvSpPr/>
          <p:nvPr/>
        </p:nvSpPr>
        <p:spPr>
          <a:xfrm>
            <a:off x="7375075" y="1295450"/>
            <a:ext cx="1158900" cy="525900"/>
          </a:xfrm>
          <a:prstGeom prst="wedgeRectCallout">
            <a:avLst>
              <a:gd fmla="val 77021" name="adj1"/>
              <a:gd fmla="val -31565" name="adj2"/>
            </a:avLst>
          </a:prstGeom>
          <a:solidFill>
            <a:srgbClr val="0B5394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(3) Click here to Download template</a:t>
            </a:r>
            <a:endParaRPr sz="11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86" name="Google Shape;286;p30"/>
          <p:cNvPicPr preferRelativeResize="0"/>
          <p:nvPr/>
        </p:nvPicPr>
        <p:blipFill rotWithShape="1">
          <a:blip r:embed="rId7">
            <a:alphaModFix/>
          </a:blip>
          <a:srcRect b="46236" l="0" r="49781" t="0"/>
          <a:stretch/>
        </p:blipFill>
        <p:spPr>
          <a:xfrm>
            <a:off x="2123350" y="2952500"/>
            <a:ext cx="4222025" cy="14072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</p:pic>
      <p:sp>
        <p:nvSpPr>
          <p:cNvPr id="287" name="Google Shape;287;p30"/>
          <p:cNvSpPr/>
          <p:nvPr/>
        </p:nvSpPr>
        <p:spPr>
          <a:xfrm>
            <a:off x="7186350" y="3329050"/>
            <a:ext cx="1085700" cy="3297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88" name="Google Shape;288;p30"/>
          <p:cNvSpPr/>
          <p:nvPr/>
        </p:nvSpPr>
        <p:spPr>
          <a:xfrm>
            <a:off x="1274625" y="1133850"/>
            <a:ext cx="1008600" cy="346200"/>
          </a:xfrm>
          <a:prstGeom prst="wedgeRectCallout">
            <a:avLst>
              <a:gd fmla="val 17576" name="adj1"/>
              <a:gd fmla="val 73895" name="adj2"/>
            </a:avLst>
          </a:prstGeom>
          <a:solidFill>
            <a:srgbClr val="0B5394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Click here </a:t>
            </a:r>
            <a:endParaRPr b="1"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9" name="Google Shape;289;p30"/>
          <p:cNvSpPr txBox="1"/>
          <p:nvPr>
            <p:ph type="title"/>
          </p:nvPr>
        </p:nvSpPr>
        <p:spPr>
          <a:xfrm>
            <a:off x="966725" y="20600"/>
            <a:ext cx="8158800" cy="4527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Times New Roman"/>
                <a:ea typeface="Times New Roman"/>
                <a:cs typeface="Times New Roman"/>
                <a:sym typeface="Times New Roman"/>
              </a:rPr>
              <a:t>202 Movement Request (Requester)</a:t>
            </a:r>
            <a:endParaRPr b="1"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90" name="Google Shape;290;p3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4591" y="20600"/>
            <a:ext cx="882259" cy="452699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30"/>
          <p:cNvSpPr/>
          <p:nvPr/>
        </p:nvSpPr>
        <p:spPr>
          <a:xfrm>
            <a:off x="2116363" y="2610750"/>
            <a:ext cx="4236000" cy="315000"/>
          </a:xfrm>
          <a:prstGeom prst="roundRect">
            <a:avLst>
              <a:gd fmla="val 13286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(5) Excel Template with Sample Data</a:t>
            </a:r>
            <a:endParaRPr b="1"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2" name="Google Shape;292;p30"/>
          <p:cNvSpPr/>
          <p:nvPr/>
        </p:nvSpPr>
        <p:spPr>
          <a:xfrm>
            <a:off x="7030350" y="2581225"/>
            <a:ext cx="1461000" cy="336900"/>
          </a:xfrm>
          <a:prstGeom prst="roundRect">
            <a:avLst>
              <a:gd fmla="val 6486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(4) Upload</a:t>
            </a:r>
            <a:endParaRPr b="1"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3" name="Google Shape;293;p30"/>
          <p:cNvSpPr/>
          <p:nvPr/>
        </p:nvSpPr>
        <p:spPr>
          <a:xfrm>
            <a:off x="0" y="4459600"/>
            <a:ext cx="9144000" cy="683700"/>
          </a:xfrm>
          <a:prstGeom prst="roundRect">
            <a:avLst>
              <a:gd fmla="val 12643" name="adj"/>
            </a:avLst>
          </a:prstGeom>
          <a:solidFill>
            <a:srgbClr val="FFFFFF"/>
          </a:solidFill>
          <a:ln cap="flat" cmpd="sng" w="19050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 u="sng">
                <a:solidFill>
                  <a:srgbClr val="351C75"/>
                </a:solidFill>
                <a:latin typeface="Lato"/>
                <a:ea typeface="Lato"/>
                <a:cs typeface="Lato"/>
                <a:sym typeface="Lato"/>
              </a:rPr>
              <a:t>(6) Approval workflow</a:t>
            </a:r>
            <a:endParaRPr b="1" sz="1200" u="sng">
              <a:solidFill>
                <a:srgbClr val="351C75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351C75"/>
                </a:solidFill>
                <a:latin typeface="Lato"/>
                <a:ea typeface="Lato"/>
                <a:cs typeface="Lato"/>
                <a:sym typeface="Lato"/>
              </a:rPr>
              <a:t>Request &gt;&gt;&gt; L1 Approver: Plant Finance Head &gt;&gt;&gt; L2  Approver: Plant MRPC &gt;&gt;&gt; L3  Approver:  Plant Head &gt;&gt;&gt;  L4 Approver: CORP Finance Head &gt;&gt;&gt;  L5 Approver: Corp MRPC &gt;&gt;&gt; Send to  SAP.</a:t>
            </a:r>
            <a:endParaRPr b="1" sz="1200" u="sng">
              <a:solidFill>
                <a:srgbClr val="351C75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1"/>
          <p:cNvSpPr/>
          <p:nvPr/>
        </p:nvSpPr>
        <p:spPr>
          <a:xfrm>
            <a:off x="125" y="4461225"/>
            <a:ext cx="9144000" cy="682200"/>
          </a:xfrm>
          <a:prstGeom prst="roundRect">
            <a:avLst>
              <a:gd fmla="val 12643" name="adj"/>
            </a:avLst>
          </a:prstGeom>
          <a:solidFill>
            <a:srgbClr val="F3F3F3"/>
          </a:solidFill>
          <a:ln cap="flat" cmpd="sng" w="19050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rgbClr val="351C75"/>
                </a:solidFill>
                <a:latin typeface="Lato"/>
                <a:ea typeface="Lato"/>
                <a:cs typeface="Lato"/>
                <a:sym typeface="Lato"/>
              </a:rPr>
              <a:t>Resubmit workflow</a:t>
            </a:r>
            <a:endParaRPr b="1" u="sng">
              <a:solidFill>
                <a:srgbClr val="351C75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51C75"/>
                </a:solidFill>
                <a:latin typeface="Lato"/>
                <a:ea typeface="Lato"/>
                <a:cs typeface="Lato"/>
                <a:sym typeface="Lato"/>
              </a:rPr>
              <a:t>Status: Under Query&gt;&gt;&gt; Edit&gt;&gt;&gt; Re-submit&gt;&gt;&gt;Send to Approver.</a:t>
            </a:r>
            <a:endParaRPr b="1">
              <a:solidFill>
                <a:srgbClr val="351C75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9" name="Google Shape;299;p31"/>
          <p:cNvSpPr/>
          <p:nvPr/>
        </p:nvSpPr>
        <p:spPr>
          <a:xfrm>
            <a:off x="2837250" y="2661525"/>
            <a:ext cx="5215200" cy="319500"/>
          </a:xfrm>
          <a:prstGeom prst="roundRect">
            <a:avLst>
              <a:gd fmla="val 10881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(4) Select Checkbox, Then Submit Data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0" name="Google Shape;300;p31"/>
          <p:cNvSpPr/>
          <p:nvPr/>
        </p:nvSpPr>
        <p:spPr>
          <a:xfrm flipH="1" rot="-5400000">
            <a:off x="8356125" y="2497000"/>
            <a:ext cx="591000" cy="692100"/>
          </a:xfrm>
          <a:prstGeom prst="bentUpArrow">
            <a:avLst>
              <a:gd fmla="val 25000" name="adj1"/>
              <a:gd fmla="val 25000" name="adj2"/>
              <a:gd fmla="val 25000" name="adj3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31"/>
          <p:cNvSpPr/>
          <p:nvPr/>
        </p:nvSpPr>
        <p:spPr>
          <a:xfrm>
            <a:off x="4417413" y="926000"/>
            <a:ext cx="2289600" cy="452700"/>
          </a:xfrm>
          <a:prstGeom prst="roundRect">
            <a:avLst>
              <a:gd fmla="val 5675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(2)  View the Approval Level &amp; Status</a:t>
            </a:r>
            <a:endParaRPr b="1"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2" name="Google Shape;302;p31"/>
          <p:cNvSpPr/>
          <p:nvPr/>
        </p:nvSpPr>
        <p:spPr>
          <a:xfrm rot="-5396146">
            <a:off x="3995050" y="1752359"/>
            <a:ext cx="267600" cy="4509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3" name="Google Shape;303;p31"/>
          <p:cNvSpPr/>
          <p:nvPr/>
        </p:nvSpPr>
        <p:spPr>
          <a:xfrm>
            <a:off x="7078075" y="861800"/>
            <a:ext cx="1992000" cy="452700"/>
          </a:xfrm>
          <a:prstGeom prst="roundRect">
            <a:avLst>
              <a:gd fmla="val 5675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(3) Click Row  to Edit, Then </a:t>
            </a:r>
            <a:r>
              <a:rPr b="1"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Update</a:t>
            </a:r>
            <a:endParaRPr b="1"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4" name="Google Shape;304;p31"/>
          <p:cNvSpPr/>
          <p:nvPr/>
        </p:nvSpPr>
        <p:spPr>
          <a:xfrm rot="-5395489">
            <a:off x="6778224" y="1727976"/>
            <a:ext cx="228600" cy="3708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5" name="Google Shape;305;p31"/>
          <p:cNvSpPr/>
          <p:nvPr/>
        </p:nvSpPr>
        <p:spPr>
          <a:xfrm>
            <a:off x="130525" y="890350"/>
            <a:ext cx="3812400" cy="424200"/>
          </a:xfrm>
          <a:prstGeom prst="roundRect">
            <a:avLst>
              <a:gd fmla="val 10881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</a:rPr>
              <a:t> Requester Page After "Under Query" Status</a:t>
            </a:r>
            <a:endParaRPr b="1" sz="1200">
              <a:solidFill>
                <a:schemeClr val="lt1"/>
              </a:solidFill>
            </a:endParaRPr>
          </a:p>
        </p:txBody>
      </p:sp>
      <p:pic>
        <p:nvPicPr>
          <p:cNvPr id="306" name="Google Shape;30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525" y="1378700"/>
            <a:ext cx="3812400" cy="10332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pic>
        <p:nvPicPr>
          <p:cNvPr id="307" name="Google Shape;307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17425" y="1408650"/>
            <a:ext cx="2289601" cy="10032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pic>
        <p:nvPicPr>
          <p:cNvPr id="308" name="Google Shape;308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17325" y="1378700"/>
            <a:ext cx="1952750" cy="10332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sp>
        <p:nvSpPr>
          <p:cNvPr id="309" name="Google Shape;309;p31"/>
          <p:cNvSpPr/>
          <p:nvPr/>
        </p:nvSpPr>
        <p:spPr>
          <a:xfrm>
            <a:off x="1811200" y="1467325"/>
            <a:ext cx="1266300" cy="452700"/>
          </a:xfrm>
          <a:prstGeom prst="wedgeRectCallout">
            <a:avLst>
              <a:gd fmla="val 78259" name="adj1"/>
              <a:gd fmla="val 34995" name="adj2"/>
            </a:avLst>
          </a:prstGeom>
          <a:solidFill>
            <a:srgbClr val="0B5394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(1) Click here to View status </a:t>
            </a:r>
            <a:endParaRPr b="1"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10" name="Google Shape;310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37375" y="3031975"/>
            <a:ext cx="5215198" cy="12256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sp>
        <p:nvSpPr>
          <p:cNvPr id="311" name="Google Shape;311;p31"/>
          <p:cNvSpPr/>
          <p:nvPr/>
        </p:nvSpPr>
        <p:spPr>
          <a:xfrm>
            <a:off x="6984275" y="3107375"/>
            <a:ext cx="979500" cy="10032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2" name="Google Shape;312;p31"/>
          <p:cNvSpPr txBox="1"/>
          <p:nvPr>
            <p:ph type="title"/>
          </p:nvPr>
        </p:nvSpPr>
        <p:spPr>
          <a:xfrm>
            <a:off x="966725" y="20600"/>
            <a:ext cx="8158800" cy="4527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000">
                <a:latin typeface="Times New Roman"/>
                <a:ea typeface="Times New Roman"/>
                <a:cs typeface="Times New Roman"/>
                <a:sym typeface="Times New Roman"/>
              </a:rPr>
              <a:t>202 Movement: Edit with Status "Under Query" (Requester)</a:t>
            </a:r>
            <a:endParaRPr b="1"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13" name="Google Shape;313;p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4591" y="20600"/>
            <a:ext cx="882259" cy="452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2"/>
          <p:cNvSpPr/>
          <p:nvPr/>
        </p:nvSpPr>
        <p:spPr>
          <a:xfrm>
            <a:off x="17475" y="4400600"/>
            <a:ext cx="9144000" cy="702000"/>
          </a:xfrm>
          <a:prstGeom prst="roundRect">
            <a:avLst>
              <a:gd fmla="val 10438" name="adj"/>
            </a:avLst>
          </a:prstGeom>
          <a:noFill/>
          <a:ln cap="flat" cmpd="sng" w="19050">
            <a:solidFill>
              <a:srgbClr val="3D85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351C75"/>
                </a:solidFill>
                <a:latin typeface="Lato"/>
                <a:ea typeface="Lato"/>
                <a:cs typeface="Lato"/>
                <a:sym typeface="Lato"/>
              </a:rPr>
              <a:t>Approver Make Action</a:t>
            </a:r>
            <a:endParaRPr b="1" sz="1200">
              <a:solidFill>
                <a:srgbClr val="351C75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 u="sng">
                <a:solidFill>
                  <a:srgbClr val="351C75"/>
                </a:solidFill>
                <a:latin typeface="Lato"/>
                <a:ea typeface="Lato"/>
                <a:cs typeface="Lato"/>
                <a:sym typeface="Lato"/>
              </a:rPr>
              <a:t>Approval workflow:  </a:t>
            </a:r>
            <a:r>
              <a:rPr b="1" lang="en" sz="1200">
                <a:solidFill>
                  <a:srgbClr val="351C75"/>
                </a:solidFill>
                <a:latin typeface="Lato"/>
                <a:ea typeface="Lato"/>
                <a:cs typeface="Lato"/>
                <a:sym typeface="Lato"/>
              </a:rPr>
              <a:t>Request &gt;&gt;&gt; L1 Approver: Plant Finance Head &gt;&gt;&gt; L2  Approver: </a:t>
            </a:r>
            <a:r>
              <a:rPr b="1" lang="en" sz="1200">
                <a:solidFill>
                  <a:srgbClr val="351C7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Plant MRPC </a:t>
            </a:r>
            <a:r>
              <a:rPr b="1" lang="en" sz="1200">
                <a:solidFill>
                  <a:srgbClr val="351C75"/>
                </a:solidFill>
                <a:latin typeface="Lato"/>
                <a:ea typeface="Lato"/>
                <a:cs typeface="Lato"/>
                <a:sym typeface="Lato"/>
              </a:rPr>
              <a:t>&gt;&gt;&gt; L3  Approver:  </a:t>
            </a:r>
            <a:r>
              <a:rPr b="1" lang="en" sz="1200">
                <a:solidFill>
                  <a:srgbClr val="351C7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Plant Head </a:t>
            </a:r>
            <a:r>
              <a:rPr b="1" lang="en" sz="1200">
                <a:solidFill>
                  <a:srgbClr val="351C75"/>
                </a:solidFill>
                <a:latin typeface="Lato"/>
                <a:ea typeface="Lato"/>
                <a:cs typeface="Lato"/>
                <a:sym typeface="Lato"/>
              </a:rPr>
              <a:t>&gt;&gt;&gt;  L4 Approver: </a:t>
            </a:r>
            <a:r>
              <a:rPr b="1" lang="en" sz="1200">
                <a:solidFill>
                  <a:srgbClr val="351C7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CORP Finance Head </a:t>
            </a:r>
            <a:r>
              <a:rPr b="1" lang="en" sz="1200">
                <a:solidFill>
                  <a:srgbClr val="351C75"/>
                </a:solidFill>
                <a:latin typeface="Lato"/>
                <a:ea typeface="Lato"/>
                <a:cs typeface="Lato"/>
                <a:sym typeface="Lato"/>
              </a:rPr>
              <a:t>&gt;&gt;&gt;  L5 Approver: </a:t>
            </a:r>
            <a:r>
              <a:rPr b="1" lang="en" sz="1200">
                <a:solidFill>
                  <a:srgbClr val="351C7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Corp MRPC </a:t>
            </a:r>
            <a:endParaRPr b="1" sz="1200">
              <a:solidFill>
                <a:srgbClr val="351C75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9" name="Google Shape;319;p32"/>
          <p:cNvSpPr/>
          <p:nvPr/>
        </p:nvSpPr>
        <p:spPr>
          <a:xfrm rot="5404835">
            <a:off x="5556825" y="3143425"/>
            <a:ext cx="213300" cy="4290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0" name="Google Shape;320;p32"/>
          <p:cNvSpPr/>
          <p:nvPr/>
        </p:nvSpPr>
        <p:spPr>
          <a:xfrm rot="-5395500">
            <a:off x="2409563" y="1634150"/>
            <a:ext cx="229200" cy="4167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1" name="Google Shape;321;p32"/>
          <p:cNvSpPr/>
          <p:nvPr/>
        </p:nvSpPr>
        <p:spPr>
          <a:xfrm rot="-5395500">
            <a:off x="6844925" y="1570963"/>
            <a:ext cx="229200" cy="4167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22" name="Google Shape;32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00600" y="1290577"/>
            <a:ext cx="3906076" cy="10246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pic>
        <p:nvPicPr>
          <p:cNvPr id="323" name="Google Shape;323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12400" y="1290575"/>
            <a:ext cx="1864675" cy="10010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sp>
        <p:nvSpPr>
          <p:cNvPr id="324" name="Google Shape;324;p32"/>
          <p:cNvSpPr/>
          <p:nvPr/>
        </p:nvSpPr>
        <p:spPr>
          <a:xfrm>
            <a:off x="7624675" y="1957100"/>
            <a:ext cx="1086000" cy="2472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5" name="Google Shape;325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725" y="1266975"/>
            <a:ext cx="2127301" cy="10246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sp>
        <p:nvSpPr>
          <p:cNvPr id="326" name="Google Shape;326;p32"/>
          <p:cNvSpPr/>
          <p:nvPr/>
        </p:nvSpPr>
        <p:spPr>
          <a:xfrm>
            <a:off x="832275" y="1435388"/>
            <a:ext cx="603600" cy="2925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7" name="Google Shape;327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81000" y="2894425"/>
            <a:ext cx="3203100" cy="9478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pic>
        <p:nvPicPr>
          <p:cNvPr id="328" name="Google Shape;328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725" y="2911975"/>
            <a:ext cx="1252850" cy="9478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pic>
        <p:nvPicPr>
          <p:cNvPr id="329" name="Google Shape;329;p32"/>
          <p:cNvPicPr preferRelativeResize="0"/>
          <p:nvPr/>
        </p:nvPicPr>
        <p:blipFill rotWithShape="1">
          <a:blip r:embed="rId7">
            <a:alphaModFix/>
          </a:blip>
          <a:srcRect b="55131" l="0" r="2486" t="5382"/>
          <a:stretch/>
        </p:blipFill>
        <p:spPr>
          <a:xfrm>
            <a:off x="1814925" y="2911975"/>
            <a:ext cx="3633902" cy="947876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sp>
        <p:nvSpPr>
          <p:cNvPr id="330" name="Google Shape;330;p32"/>
          <p:cNvSpPr/>
          <p:nvPr/>
        </p:nvSpPr>
        <p:spPr>
          <a:xfrm rot="5405193">
            <a:off x="1428525" y="3227525"/>
            <a:ext cx="198600" cy="3546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1" name="Google Shape;331;p32"/>
          <p:cNvSpPr txBox="1"/>
          <p:nvPr>
            <p:ph type="title"/>
          </p:nvPr>
        </p:nvSpPr>
        <p:spPr>
          <a:xfrm>
            <a:off x="966725" y="20600"/>
            <a:ext cx="8158800" cy="4527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Times New Roman"/>
                <a:ea typeface="Times New Roman"/>
                <a:cs typeface="Times New Roman"/>
                <a:sym typeface="Times New Roman"/>
              </a:rPr>
              <a:t>202 </a:t>
            </a:r>
            <a:r>
              <a:rPr b="1" lang="en" sz="2000">
                <a:latin typeface="Times New Roman"/>
                <a:ea typeface="Times New Roman"/>
                <a:cs typeface="Times New Roman"/>
                <a:sym typeface="Times New Roman"/>
              </a:rPr>
              <a:t>Movement Approval (Approver)</a:t>
            </a:r>
            <a:endParaRPr sz="1900"/>
          </a:p>
        </p:txBody>
      </p:sp>
      <p:pic>
        <p:nvPicPr>
          <p:cNvPr id="332" name="Google Shape;332;p3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4591" y="20600"/>
            <a:ext cx="882259" cy="452699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32"/>
          <p:cNvSpPr/>
          <p:nvPr/>
        </p:nvSpPr>
        <p:spPr>
          <a:xfrm>
            <a:off x="7212525" y="938775"/>
            <a:ext cx="1864800" cy="328200"/>
          </a:xfrm>
          <a:prstGeom prst="roundRect">
            <a:avLst>
              <a:gd fmla="val 6982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(3) View Details </a:t>
            </a:r>
            <a:endParaRPr b="1"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4" name="Google Shape;334;p32"/>
          <p:cNvSpPr/>
          <p:nvPr/>
        </p:nvSpPr>
        <p:spPr>
          <a:xfrm>
            <a:off x="2786425" y="926725"/>
            <a:ext cx="3920400" cy="328200"/>
          </a:xfrm>
          <a:prstGeom prst="roundRect">
            <a:avLst>
              <a:gd fmla="val 6982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(2) Approver Page </a:t>
            </a:r>
            <a:endParaRPr b="1"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5" name="Google Shape;335;p32"/>
          <p:cNvSpPr/>
          <p:nvPr/>
        </p:nvSpPr>
        <p:spPr>
          <a:xfrm>
            <a:off x="14925" y="918875"/>
            <a:ext cx="2172900" cy="328200"/>
          </a:xfrm>
          <a:prstGeom prst="roundRect">
            <a:avLst>
              <a:gd fmla="val 6982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Approver Home Page</a:t>
            </a:r>
            <a:endParaRPr b="1"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6" name="Google Shape;336;p32"/>
          <p:cNvSpPr/>
          <p:nvPr/>
        </p:nvSpPr>
        <p:spPr>
          <a:xfrm>
            <a:off x="6052500" y="1540850"/>
            <a:ext cx="346200" cy="159600"/>
          </a:xfrm>
          <a:prstGeom prst="wedgeRectCallout">
            <a:avLst>
              <a:gd fmla="val 73296" name="adj1"/>
              <a:gd fmla="val 266056" name="adj2"/>
            </a:avLst>
          </a:prstGeom>
          <a:solidFill>
            <a:srgbClr val="0B5394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(4)</a:t>
            </a:r>
            <a:endParaRPr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7" name="Google Shape;337;p32"/>
          <p:cNvSpPr/>
          <p:nvPr/>
        </p:nvSpPr>
        <p:spPr>
          <a:xfrm>
            <a:off x="5697650" y="1708350"/>
            <a:ext cx="346200" cy="159600"/>
          </a:xfrm>
          <a:prstGeom prst="wedgeRectCallout">
            <a:avLst>
              <a:gd fmla="val 127694" name="adj1"/>
              <a:gd fmla="val 152757" name="adj2"/>
            </a:avLst>
          </a:prstGeom>
          <a:solidFill>
            <a:srgbClr val="0B5394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(3)</a:t>
            </a:r>
            <a:endParaRPr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8" name="Google Shape;338;p32"/>
          <p:cNvSpPr/>
          <p:nvPr/>
        </p:nvSpPr>
        <p:spPr>
          <a:xfrm rot="4500">
            <a:off x="8084250" y="2126925"/>
            <a:ext cx="229200" cy="3834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9" name="Google Shape;339;p32"/>
          <p:cNvSpPr/>
          <p:nvPr/>
        </p:nvSpPr>
        <p:spPr>
          <a:xfrm>
            <a:off x="36550" y="2561550"/>
            <a:ext cx="1281600" cy="292500"/>
          </a:xfrm>
          <a:prstGeom prst="roundRect">
            <a:avLst>
              <a:gd fmla="val 6982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(5)Action</a:t>
            </a:r>
            <a:endParaRPr b="1"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40" name="Google Shape;340;p32"/>
          <p:cNvSpPr/>
          <p:nvPr/>
        </p:nvSpPr>
        <p:spPr>
          <a:xfrm>
            <a:off x="5859700" y="2556200"/>
            <a:ext cx="3245700" cy="292500"/>
          </a:xfrm>
          <a:prstGeom prst="roundRect">
            <a:avLst>
              <a:gd fmla="val 6982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</a:rPr>
              <a:t>Click "View Approval Status" to See Last Update</a:t>
            </a:r>
            <a:endParaRPr b="1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41" name="Google Shape;341;p32"/>
          <p:cNvSpPr/>
          <p:nvPr/>
        </p:nvSpPr>
        <p:spPr>
          <a:xfrm>
            <a:off x="1814925" y="2571750"/>
            <a:ext cx="3633900" cy="292500"/>
          </a:xfrm>
          <a:prstGeom prst="roundRect">
            <a:avLst>
              <a:gd fmla="val 6982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</a:rPr>
              <a:t>(4) Click Download Icon to View Records</a:t>
            </a:r>
            <a:endParaRPr b="1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3"/>
          <p:cNvSpPr txBox="1"/>
          <p:nvPr>
            <p:ph idx="4294967295" type="title"/>
          </p:nvPr>
        </p:nvSpPr>
        <p:spPr>
          <a:xfrm>
            <a:off x="884550" y="1508400"/>
            <a:ext cx="7374900" cy="1186800"/>
          </a:xfrm>
          <a:prstGeom prst="rect">
            <a:avLst/>
          </a:prstGeom>
          <a:solidFill>
            <a:srgbClr val="F3F3F3"/>
          </a:solidFill>
          <a:ln cap="flat" cmpd="sng" w="19050">
            <a:solidFill>
              <a:srgbClr val="674E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en" sz="3377">
                <a:latin typeface="Times New Roman"/>
                <a:ea typeface="Times New Roman"/>
                <a:cs typeface="Times New Roman"/>
                <a:sym typeface="Times New Roman"/>
              </a:rPr>
              <a:t>Scrap Posting</a:t>
            </a:r>
            <a:r>
              <a:rPr b="1" lang="en" sz="3377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b="1" sz="3377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en" sz="3377">
                <a:latin typeface="Times New Roman"/>
                <a:ea typeface="Times New Roman"/>
                <a:cs typeface="Times New Roman"/>
                <a:sym typeface="Times New Roman"/>
              </a:rPr>
              <a:t>( 551 Movement )</a:t>
            </a:r>
            <a:endParaRPr b="1" sz="3377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47" name="Google Shape;34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850" y="56225"/>
            <a:ext cx="894602" cy="459032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33"/>
          <p:cNvSpPr txBox="1"/>
          <p:nvPr/>
        </p:nvSpPr>
        <p:spPr>
          <a:xfrm>
            <a:off x="1614700" y="0"/>
            <a:ext cx="6892200" cy="6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                               </a:t>
            </a:r>
            <a:r>
              <a:rPr b="1" lang="en" sz="1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User Manual - SAP approval workflow</a:t>
            </a:r>
            <a:endParaRPr b="1" sz="1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0000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34"/>
          <p:cNvSpPr txBox="1"/>
          <p:nvPr/>
        </p:nvSpPr>
        <p:spPr>
          <a:xfrm>
            <a:off x="1161075" y="665025"/>
            <a:ext cx="7009200" cy="42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83775" lIns="83775" spcFirstLastPara="1" rIns="83775" wrap="square" tIns="837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 u="sng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Process workflow:</a:t>
            </a:r>
            <a:endParaRPr b="1" sz="1500" u="sng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 u="sng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1890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1.Create Request by Users ( PROD / MMD / QAD / MED )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1890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2.Upload Process - Fill in required details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3. Upload Output: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i) New Records,  ii) Error Records,  iii)Duplicate Records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4. Submit for Approval to Level 1 User.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18906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Level 1 : PLANT FINANCE HEAD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Level 2 : PLANT MRPC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Level 3 : PLANT HEAD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Level 4 : CORP FINANCE HEAD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Level 5 : 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BUSINESS HEAD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Level 6 : CORP MRPC 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5. Requester Page Visible Data: - Only data uploaded by the logged-in user, 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Statuses: </a:t>
            </a:r>
            <a:r>
              <a:rPr b="1" lang="en">
                <a:solidFill>
                  <a:srgbClr val="18803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Pending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b="1" lang="en">
                <a:solidFill>
                  <a:srgbClr val="18803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Under Query</a:t>
            </a:r>
            <a:endParaRPr b="1">
              <a:solidFill>
                <a:srgbClr val="18803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6. Download Option: - Filtered by From–To Date &amp; Movement Type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7. Editability: - Enabled only if status is</a:t>
            </a:r>
            <a:r>
              <a:rPr b="1"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lang="en">
                <a:solidFill>
                  <a:srgbClr val="18803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Under Query</a:t>
            </a:r>
            <a:endParaRPr b="1">
              <a:solidFill>
                <a:srgbClr val="18803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	 8. Resubmit Workflow: - Enabled only if status is</a:t>
            </a:r>
            <a:r>
              <a:rPr b="1"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lang="en">
                <a:solidFill>
                  <a:srgbClr val="18803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Under Query</a:t>
            </a:r>
            <a:br>
              <a:rPr lang="en">
                <a:solidFill>
                  <a:srgbClr val="188038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>
                <a:solidFill>
                  <a:srgbClr val="18803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Select rows using checkboxes After making corrections, click Resubmit</a:t>
            </a:r>
            <a:b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</a:t>
            </a:r>
            <a:endParaRPr b="1">
              <a:solidFill>
                <a:srgbClr val="18803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18906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1890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1890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54" name="Google Shape;354;p34"/>
          <p:cNvSpPr txBox="1"/>
          <p:nvPr>
            <p:ph idx="4294967295" type="title"/>
          </p:nvPr>
        </p:nvSpPr>
        <p:spPr>
          <a:xfrm>
            <a:off x="966725" y="20600"/>
            <a:ext cx="8158800" cy="4527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Times New Roman"/>
                <a:ea typeface="Times New Roman"/>
                <a:cs typeface="Times New Roman"/>
                <a:sym typeface="Times New Roman"/>
              </a:rPr>
              <a:t>551 </a:t>
            </a:r>
            <a:r>
              <a:rPr b="1" lang="en" sz="2198">
                <a:latin typeface="Times New Roman"/>
                <a:ea typeface="Times New Roman"/>
                <a:cs typeface="Times New Roman"/>
                <a:sym typeface="Times New Roman"/>
              </a:rPr>
              <a:t>Movement Transaction</a:t>
            </a:r>
            <a:endParaRPr sz="1900"/>
          </a:p>
        </p:txBody>
      </p:sp>
      <p:pic>
        <p:nvPicPr>
          <p:cNvPr id="355" name="Google Shape;35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91" y="20600"/>
            <a:ext cx="882259" cy="452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7"/>
          <p:cNvSpPr txBox="1"/>
          <p:nvPr>
            <p:ph type="title"/>
          </p:nvPr>
        </p:nvSpPr>
        <p:spPr>
          <a:xfrm>
            <a:off x="1321675" y="787275"/>
            <a:ext cx="1910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Login Page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78" name="Google Shape;7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125" y="55025"/>
            <a:ext cx="960751" cy="528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674" y="1424225"/>
            <a:ext cx="4028249" cy="268060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pic>
        <p:nvPicPr>
          <p:cNvPr id="80" name="Google Shape;80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46501" y="1424225"/>
            <a:ext cx="4641716" cy="2680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sp>
        <p:nvSpPr>
          <p:cNvPr id="81" name="Google Shape;81;p17"/>
          <p:cNvSpPr txBox="1"/>
          <p:nvPr>
            <p:ph type="title"/>
          </p:nvPr>
        </p:nvSpPr>
        <p:spPr>
          <a:xfrm>
            <a:off x="5919075" y="787275"/>
            <a:ext cx="1910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Home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 Page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2" name="Google Shape;82;p17"/>
          <p:cNvSpPr/>
          <p:nvPr/>
        </p:nvSpPr>
        <p:spPr>
          <a:xfrm>
            <a:off x="7608650" y="1916350"/>
            <a:ext cx="1399800" cy="655500"/>
          </a:xfrm>
          <a:prstGeom prst="wedgeRectCallout">
            <a:avLst>
              <a:gd fmla="val -25697" name="adj1"/>
              <a:gd fmla="val 78009" name="adj2"/>
            </a:avLst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Click Here,  go to the Transaction Dashboard</a:t>
            </a:r>
            <a:endParaRPr sz="12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3" name="Google Shape;83;p17"/>
          <p:cNvSpPr/>
          <p:nvPr/>
        </p:nvSpPr>
        <p:spPr>
          <a:xfrm>
            <a:off x="4056300" y="3002525"/>
            <a:ext cx="582300" cy="313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0" name="Google Shape;36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25900" y="2960700"/>
            <a:ext cx="1765500" cy="12435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sp>
        <p:nvSpPr>
          <p:cNvPr id="361" name="Google Shape;361;p35"/>
          <p:cNvSpPr/>
          <p:nvPr/>
        </p:nvSpPr>
        <p:spPr>
          <a:xfrm>
            <a:off x="125" y="4284500"/>
            <a:ext cx="9144000" cy="842700"/>
          </a:xfrm>
          <a:prstGeom prst="roundRect">
            <a:avLst>
              <a:gd fmla="val 10647" name="adj"/>
            </a:avLst>
          </a:prstGeom>
          <a:noFill/>
          <a:ln cap="flat" cmpd="sng" w="19050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 u="sng">
                <a:solidFill>
                  <a:srgbClr val="351C75"/>
                </a:solidFill>
                <a:latin typeface="Lato"/>
                <a:ea typeface="Lato"/>
                <a:cs typeface="Lato"/>
                <a:sym typeface="Lato"/>
              </a:rPr>
              <a:t>(6) Approval workflow</a:t>
            </a:r>
            <a:endParaRPr b="1" sz="1200" u="sng">
              <a:solidFill>
                <a:srgbClr val="351C75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351C75"/>
                </a:solidFill>
                <a:latin typeface="Lato"/>
                <a:ea typeface="Lato"/>
                <a:cs typeface="Lato"/>
                <a:sym typeface="Lato"/>
              </a:rPr>
              <a:t>Request &gt;&gt;&gt; L1 Approver: Plant Finance Head &gt;&gt;&gt; L2  Approver: </a:t>
            </a:r>
            <a:r>
              <a:rPr b="1" lang="en" sz="1200">
                <a:solidFill>
                  <a:srgbClr val="351C7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Plant MRPC </a:t>
            </a:r>
            <a:r>
              <a:rPr b="1" lang="en" sz="1200">
                <a:solidFill>
                  <a:srgbClr val="351C75"/>
                </a:solidFill>
                <a:latin typeface="Lato"/>
                <a:ea typeface="Lato"/>
                <a:cs typeface="Lato"/>
                <a:sym typeface="Lato"/>
              </a:rPr>
              <a:t>&gt;&gt;&gt; L3  Approver:  </a:t>
            </a:r>
            <a:r>
              <a:rPr b="1" lang="en" sz="1200">
                <a:solidFill>
                  <a:srgbClr val="351C7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Plant Head </a:t>
            </a:r>
            <a:r>
              <a:rPr b="1" lang="en" sz="1200">
                <a:solidFill>
                  <a:srgbClr val="351C75"/>
                </a:solidFill>
                <a:latin typeface="Lato"/>
                <a:ea typeface="Lato"/>
                <a:cs typeface="Lato"/>
                <a:sym typeface="Lato"/>
              </a:rPr>
              <a:t>&gt;&gt;&gt;  L4 Approver: </a:t>
            </a:r>
            <a:r>
              <a:rPr b="1" lang="en" sz="1200">
                <a:solidFill>
                  <a:srgbClr val="351C7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CORP Finance Head </a:t>
            </a:r>
            <a:r>
              <a:rPr b="1" lang="en" sz="1200">
                <a:solidFill>
                  <a:srgbClr val="351C75"/>
                </a:solidFill>
                <a:latin typeface="Lato"/>
                <a:ea typeface="Lato"/>
                <a:cs typeface="Lato"/>
                <a:sym typeface="Lato"/>
              </a:rPr>
              <a:t>&gt;&gt;&gt;  </a:t>
            </a:r>
            <a:r>
              <a:rPr b="1" lang="en" sz="1200">
                <a:solidFill>
                  <a:srgbClr val="351C75"/>
                </a:solidFill>
                <a:latin typeface="Lato"/>
                <a:ea typeface="Lato"/>
                <a:cs typeface="Lato"/>
                <a:sym typeface="Lato"/>
              </a:rPr>
              <a:t>L5 Approver: Business Head&gt;&gt;&gt;  L6 Approver: Corp MRPC </a:t>
            </a:r>
            <a:r>
              <a:rPr b="1" lang="en" sz="1200">
                <a:solidFill>
                  <a:srgbClr val="351C7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&gt;&gt;&gt; Send to  SAP.</a:t>
            </a:r>
            <a:endParaRPr b="1" sz="1200">
              <a:solidFill>
                <a:srgbClr val="351C75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62" name="Google Shape;362;p35"/>
          <p:cNvSpPr/>
          <p:nvPr/>
        </p:nvSpPr>
        <p:spPr>
          <a:xfrm rot="-5395500">
            <a:off x="4546463" y="1401925"/>
            <a:ext cx="229200" cy="4167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63" name="Google Shape;363;p35"/>
          <p:cNvSpPr/>
          <p:nvPr/>
        </p:nvSpPr>
        <p:spPr>
          <a:xfrm rot="-5395422">
            <a:off x="2533726" y="1406987"/>
            <a:ext cx="225300" cy="4839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64" name="Google Shape;364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5600" y="1171250"/>
            <a:ext cx="2188026" cy="1183573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sp>
        <p:nvSpPr>
          <p:cNvPr id="365" name="Google Shape;365;p35"/>
          <p:cNvSpPr/>
          <p:nvPr/>
        </p:nvSpPr>
        <p:spPr>
          <a:xfrm>
            <a:off x="7170950" y="1459675"/>
            <a:ext cx="1158900" cy="525900"/>
          </a:xfrm>
          <a:prstGeom prst="wedgeRectCallout">
            <a:avLst>
              <a:gd fmla="val 77021" name="adj1"/>
              <a:gd fmla="val -31565" name="adj2"/>
            </a:avLst>
          </a:prstGeom>
          <a:solidFill>
            <a:srgbClr val="0B5394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(3) Click here to Download template</a:t>
            </a:r>
            <a:endParaRPr sz="11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66" name="Google Shape;366;p35"/>
          <p:cNvSpPr/>
          <p:nvPr/>
        </p:nvSpPr>
        <p:spPr>
          <a:xfrm>
            <a:off x="7090988" y="3273775"/>
            <a:ext cx="1035300" cy="2796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367" name="Google Shape;367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69125" y="1171238"/>
            <a:ext cx="1418100" cy="11304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pic>
        <p:nvPicPr>
          <p:cNvPr id="368" name="Google Shape;368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51900" y="1171238"/>
            <a:ext cx="3966299" cy="11304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pic>
        <p:nvPicPr>
          <p:cNvPr id="369" name="Google Shape;369;p35"/>
          <p:cNvPicPr preferRelativeResize="0"/>
          <p:nvPr/>
        </p:nvPicPr>
        <p:blipFill rotWithShape="1">
          <a:blip r:embed="rId7">
            <a:alphaModFix/>
          </a:blip>
          <a:srcRect b="56217" l="0" r="46749" t="0"/>
          <a:stretch/>
        </p:blipFill>
        <p:spPr>
          <a:xfrm>
            <a:off x="1469575" y="2960700"/>
            <a:ext cx="4190451" cy="124355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sp>
        <p:nvSpPr>
          <p:cNvPr id="370" name="Google Shape;370;p35"/>
          <p:cNvSpPr/>
          <p:nvPr/>
        </p:nvSpPr>
        <p:spPr>
          <a:xfrm>
            <a:off x="1104875" y="1327838"/>
            <a:ext cx="1008600" cy="346200"/>
          </a:xfrm>
          <a:prstGeom prst="wedgeRectCallout">
            <a:avLst>
              <a:gd fmla="val 17576" name="adj1"/>
              <a:gd fmla="val 73895" name="adj2"/>
            </a:avLst>
          </a:prstGeom>
          <a:solidFill>
            <a:srgbClr val="0B5394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Click here </a:t>
            </a:r>
            <a:endParaRPr sz="11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71" name="Google Shape;371;p35"/>
          <p:cNvSpPr txBox="1"/>
          <p:nvPr>
            <p:ph type="title"/>
          </p:nvPr>
        </p:nvSpPr>
        <p:spPr>
          <a:xfrm>
            <a:off x="966725" y="20600"/>
            <a:ext cx="8158800" cy="4527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Times New Roman"/>
                <a:ea typeface="Times New Roman"/>
                <a:cs typeface="Times New Roman"/>
                <a:sym typeface="Times New Roman"/>
              </a:rPr>
              <a:t>551 Movement Request (Requester)</a:t>
            </a:r>
            <a:endParaRPr sz="1900"/>
          </a:p>
        </p:txBody>
      </p:sp>
      <p:pic>
        <p:nvPicPr>
          <p:cNvPr id="372" name="Google Shape;372;p3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4591" y="20600"/>
            <a:ext cx="882259" cy="452699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35"/>
          <p:cNvSpPr/>
          <p:nvPr/>
        </p:nvSpPr>
        <p:spPr>
          <a:xfrm>
            <a:off x="5051900" y="771413"/>
            <a:ext cx="3966300" cy="346200"/>
          </a:xfrm>
          <a:prstGeom prst="roundRect">
            <a:avLst>
              <a:gd fmla="val 5675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551</a:t>
            </a:r>
            <a:r>
              <a:rPr b="1"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Requester Page</a:t>
            </a:r>
            <a:endParaRPr b="1"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74" name="Google Shape;374;p35"/>
          <p:cNvSpPr/>
          <p:nvPr/>
        </p:nvSpPr>
        <p:spPr>
          <a:xfrm>
            <a:off x="2969125" y="709463"/>
            <a:ext cx="1418100" cy="428100"/>
          </a:xfrm>
          <a:prstGeom prst="roundRect">
            <a:avLst>
              <a:gd fmla="val 5675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(2)Click to Start a 551 Request</a:t>
            </a:r>
            <a:endParaRPr b="1"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75" name="Google Shape;375;p35"/>
          <p:cNvSpPr/>
          <p:nvPr/>
        </p:nvSpPr>
        <p:spPr>
          <a:xfrm>
            <a:off x="126050" y="672988"/>
            <a:ext cx="2207100" cy="428100"/>
          </a:xfrm>
          <a:prstGeom prst="roundRect">
            <a:avLst>
              <a:gd fmla="val 5675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(1)Transaction Page Navigation</a:t>
            </a:r>
            <a:endParaRPr b="1"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76" name="Google Shape;376;p35"/>
          <p:cNvSpPr/>
          <p:nvPr/>
        </p:nvSpPr>
        <p:spPr>
          <a:xfrm flipH="1" rot="-5400000">
            <a:off x="8289500" y="2239650"/>
            <a:ext cx="842700" cy="438900"/>
          </a:xfrm>
          <a:prstGeom prst="bentUpArrow">
            <a:avLst>
              <a:gd fmla="val 25000" name="adj1"/>
              <a:gd fmla="val 25000" name="adj2"/>
              <a:gd fmla="val 25000" name="adj3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p35"/>
          <p:cNvSpPr/>
          <p:nvPr/>
        </p:nvSpPr>
        <p:spPr>
          <a:xfrm>
            <a:off x="1446788" y="2565450"/>
            <a:ext cx="4236000" cy="315000"/>
          </a:xfrm>
          <a:prstGeom prst="roundRect">
            <a:avLst>
              <a:gd fmla="val 13286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(5) Excel Template with Sample Data</a:t>
            </a:r>
            <a:endParaRPr b="1"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78" name="Google Shape;378;p35"/>
          <p:cNvSpPr/>
          <p:nvPr/>
        </p:nvSpPr>
        <p:spPr>
          <a:xfrm>
            <a:off x="6725900" y="2554500"/>
            <a:ext cx="1765500" cy="336900"/>
          </a:xfrm>
          <a:prstGeom prst="roundRect">
            <a:avLst>
              <a:gd fmla="val 6486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(4) Upload</a:t>
            </a:r>
            <a:endParaRPr b="1"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79" name="Google Shape;379;p35"/>
          <p:cNvSpPr/>
          <p:nvPr/>
        </p:nvSpPr>
        <p:spPr>
          <a:xfrm rot="5404500">
            <a:off x="6028588" y="3282613"/>
            <a:ext cx="229200" cy="4167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36"/>
          <p:cNvSpPr/>
          <p:nvPr/>
        </p:nvSpPr>
        <p:spPr>
          <a:xfrm>
            <a:off x="125" y="4461225"/>
            <a:ext cx="9144000" cy="682200"/>
          </a:xfrm>
          <a:prstGeom prst="roundRect">
            <a:avLst>
              <a:gd fmla="val 6560" name="adj"/>
            </a:avLst>
          </a:prstGeom>
          <a:noFill/>
          <a:ln cap="flat" cmpd="sng" w="19050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 u="sng">
                <a:solidFill>
                  <a:srgbClr val="351C75"/>
                </a:solidFill>
                <a:latin typeface="Lato"/>
                <a:ea typeface="Lato"/>
                <a:cs typeface="Lato"/>
                <a:sym typeface="Lato"/>
              </a:rPr>
              <a:t>Resubmit workflow</a:t>
            </a:r>
            <a:endParaRPr b="1" sz="1200" u="sng">
              <a:solidFill>
                <a:srgbClr val="351C75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351C75"/>
                </a:solidFill>
                <a:latin typeface="Lato"/>
                <a:ea typeface="Lato"/>
                <a:cs typeface="Lato"/>
                <a:sym typeface="Lato"/>
              </a:rPr>
              <a:t>Status: Under Query&gt;&gt;&gt; Edit&gt;&gt;&gt; Re-submit&gt;&gt;&gt;Send to Approver.</a:t>
            </a:r>
            <a:endParaRPr b="1" sz="1200">
              <a:solidFill>
                <a:srgbClr val="351C75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85" name="Google Shape;385;p36"/>
          <p:cNvSpPr/>
          <p:nvPr/>
        </p:nvSpPr>
        <p:spPr>
          <a:xfrm>
            <a:off x="2609975" y="2850975"/>
            <a:ext cx="5215200" cy="332400"/>
          </a:xfrm>
          <a:prstGeom prst="roundRect">
            <a:avLst>
              <a:gd fmla="val 10881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</a:rPr>
              <a:t>(4) Select Checkbox, Then Submit Data</a:t>
            </a:r>
            <a:endParaRPr b="1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86" name="Google Shape;386;p36"/>
          <p:cNvSpPr/>
          <p:nvPr/>
        </p:nvSpPr>
        <p:spPr>
          <a:xfrm flipH="1" rot="-5400000">
            <a:off x="8096675" y="2541813"/>
            <a:ext cx="591000" cy="692100"/>
          </a:xfrm>
          <a:prstGeom prst="bentUpArrow">
            <a:avLst>
              <a:gd fmla="val 25000" name="adj1"/>
              <a:gd fmla="val 25000" name="adj2"/>
              <a:gd fmla="val 25000" name="adj3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p36"/>
          <p:cNvSpPr/>
          <p:nvPr/>
        </p:nvSpPr>
        <p:spPr>
          <a:xfrm rot="-5395593">
            <a:off x="4055837" y="1704888"/>
            <a:ext cx="234000" cy="4131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88" name="Google Shape;388;p36"/>
          <p:cNvSpPr/>
          <p:nvPr/>
        </p:nvSpPr>
        <p:spPr>
          <a:xfrm rot="-5394113">
            <a:off x="6813000" y="1742325"/>
            <a:ext cx="175200" cy="3084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89" name="Google Shape;38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7425" y="1398675"/>
            <a:ext cx="2289600" cy="10712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pic>
        <p:nvPicPr>
          <p:cNvPr id="390" name="Google Shape;390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09975" y="3235875"/>
            <a:ext cx="5215198" cy="10712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pic>
        <p:nvPicPr>
          <p:cNvPr id="391" name="Google Shape;391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0525" y="1352925"/>
            <a:ext cx="3797725" cy="11170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sp>
        <p:nvSpPr>
          <p:cNvPr id="392" name="Google Shape;392;p36"/>
          <p:cNvSpPr/>
          <p:nvPr/>
        </p:nvSpPr>
        <p:spPr>
          <a:xfrm>
            <a:off x="2523850" y="1405088"/>
            <a:ext cx="1186200" cy="424200"/>
          </a:xfrm>
          <a:prstGeom prst="wedgeRectCallout">
            <a:avLst>
              <a:gd fmla="val 38423" name="adj1"/>
              <a:gd fmla="val 86218" name="adj2"/>
            </a:avLst>
          </a:prstGeom>
          <a:solidFill>
            <a:srgbClr val="0B5394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(1) Click here to View status </a:t>
            </a:r>
            <a:endParaRPr b="1"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93" name="Google Shape;393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94175" y="1352925"/>
            <a:ext cx="1975900" cy="11170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sp>
        <p:nvSpPr>
          <p:cNvPr id="394" name="Google Shape;394;p36"/>
          <p:cNvSpPr/>
          <p:nvPr/>
        </p:nvSpPr>
        <p:spPr>
          <a:xfrm>
            <a:off x="6791450" y="3269912"/>
            <a:ext cx="979500" cy="10032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5" name="Google Shape;395;p36"/>
          <p:cNvSpPr txBox="1"/>
          <p:nvPr>
            <p:ph type="title"/>
          </p:nvPr>
        </p:nvSpPr>
        <p:spPr>
          <a:xfrm>
            <a:off x="966725" y="20600"/>
            <a:ext cx="8158800" cy="4527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Times New Roman"/>
                <a:ea typeface="Times New Roman"/>
                <a:cs typeface="Times New Roman"/>
                <a:sym typeface="Times New Roman"/>
              </a:rPr>
              <a:t>551 Movement: Edit with Status "Under Query" (Requester)</a:t>
            </a:r>
            <a:endParaRPr sz="1900"/>
          </a:p>
        </p:txBody>
      </p:sp>
      <p:pic>
        <p:nvPicPr>
          <p:cNvPr id="396" name="Google Shape;396;p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4591" y="20600"/>
            <a:ext cx="882259" cy="452699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36"/>
          <p:cNvSpPr/>
          <p:nvPr/>
        </p:nvSpPr>
        <p:spPr>
          <a:xfrm>
            <a:off x="4417413" y="926000"/>
            <a:ext cx="2289600" cy="452700"/>
          </a:xfrm>
          <a:prstGeom prst="roundRect">
            <a:avLst>
              <a:gd fmla="val 5675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(2)  View the Approval Level &amp; Status</a:t>
            </a:r>
            <a:endParaRPr b="1"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8" name="Google Shape;398;p36"/>
          <p:cNvSpPr/>
          <p:nvPr/>
        </p:nvSpPr>
        <p:spPr>
          <a:xfrm>
            <a:off x="7078075" y="861800"/>
            <a:ext cx="1992000" cy="452700"/>
          </a:xfrm>
          <a:prstGeom prst="roundRect">
            <a:avLst>
              <a:gd fmla="val 5675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(3) Click Row  to Edit, Then </a:t>
            </a:r>
            <a:r>
              <a:rPr b="1"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Update</a:t>
            </a:r>
            <a:endParaRPr b="1"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9" name="Google Shape;399;p36"/>
          <p:cNvSpPr/>
          <p:nvPr/>
        </p:nvSpPr>
        <p:spPr>
          <a:xfrm>
            <a:off x="130525" y="890350"/>
            <a:ext cx="3812400" cy="424200"/>
          </a:xfrm>
          <a:prstGeom prst="roundRect">
            <a:avLst>
              <a:gd fmla="val 10881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</a:rPr>
              <a:t> Requester Page After "Under Query" Status</a:t>
            </a:r>
            <a:endParaRPr b="1" sz="12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37"/>
          <p:cNvSpPr/>
          <p:nvPr/>
        </p:nvSpPr>
        <p:spPr>
          <a:xfrm>
            <a:off x="0" y="4498975"/>
            <a:ext cx="9144000" cy="666600"/>
          </a:xfrm>
          <a:prstGeom prst="roundRect">
            <a:avLst>
              <a:gd fmla="val 12873" name="adj"/>
            </a:avLst>
          </a:prstGeom>
          <a:noFill/>
          <a:ln cap="flat" cmpd="sng" w="19050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351C75"/>
                </a:solidFill>
                <a:latin typeface="Lato"/>
                <a:ea typeface="Lato"/>
                <a:cs typeface="Lato"/>
                <a:sym typeface="Lato"/>
              </a:rPr>
              <a:t>Approver Make Action</a:t>
            </a:r>
            <a:endParaRPr b="1" sz="1000">
              <a:solidFill>
                <a:srgbClr val="351C75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 u="sng">
                <a:solidFill>
                  <a:srgbClr val="351C75"/>
                </a:solidFill>
                <a:latin typeface="Lato"/>
                <a:ea typeface="Lato"/>
                <a:cs typeface="Lato"/>
                <a:sym typeface="Lato"/>
              </a:rPr>
              <a:t>Approval workflow:  </a:t>
            </a:r>
            <a:r>
              <a:rPr b="1" lang="en" sz="1000">
                <a:solidFill>
                  <a:srgbClr val="351C75"/>
                </a:solidFill>
                <a:latin typeface="Lato"/>
                <a:ea typeface="Lato"/>
                <a:cs typeface="Lato"/>
                <a:sym typeface="Lato"/>
              </a:rPr>
              <a:t>Request &gt;&gt;&gt; L1 Approver: Plant Finance Head &gt;&gt;&gt; L2  Approver: Plant MRPC &gt;&gt;&gt; L3  Approver:  Plant Head &gt;&gt;&gt;  L4 Approver: CORP Finance Head </a:t>
            </a:r>
            <a:r>
              <a:rPr b="1" lang="en" sz="1000">
                <a:solidFill>
                  <a:srgbClr val="351C75"/>
                </a:solidFill>
                <a:latin typeface="Lato"/>
                <a:ea typeface="Lato"/>
                <a:cs typeface="Lato"/>
                <a:sym typeface="Lato"/>
              </a:rPr>
              <a:t>&gt;&gt;&gt;  L5 Approver: Business Head</a:t>
            </a:r>
            <a:r>
              <a:rPr b="1" lang="en" sz="1000">
                <a:solidFill>
                  <a:srgbClr val="351C75"/>
                </a:solidFill>
                <a:latin typeface="Lato"/>
                <a:ea typeface="Lato"/>
                <a:cs typeface="Lato"/>
                <a:sym typeface="Lato"/>
              </a:rPr>
              <a:t>&gt;&gt;&gt;  L6 Approver: Corp MRPC </a:t>
            </a:r>
            <a:endParaRPr b="1" sz="1000">
              <a:solidFill>
                <a:srgbClr val="351C75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05" name="Google Shape;405;p37"/>
          <p:cNvSpPr/>
          <p:nvPr/>
        </p:nvSpPr>
        <p:spPr>
          <a:xfrm rot="5406536">
            <a:off x="5587038" y="3433025"/>
            <a:ext cx="157800" cy="3672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06" name="Google Shape;406;p37"/>
          <p:cNvSpPr/>
          <p:nvPr/>
        </p:nvSpPr>
        <p:spPr>
          <a:xfrm rot="-5395500">
            <a:off x="2409563" y="1940550"/>
            <a:ext cx="229200" cy="4167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07" name="Google Shape;407;p37"/>
          <p:cNvSpPr/>
          <p:nvPr/>
        </p:nvSpPr>
        <p:spPr>
          <a:xfrm rot="-5395500">
            <a:off x="6915213" y="2013000"/>
            <a:ext cx="229200" cy="4167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08" name="Google Shape;40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82025" y="3106575"/>
            <a:ext cx="3203100" cy="11269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sp>
        <p:nvSpPr>
          <p:cNvPr id="409" name="Google Shape;409;p37"/>
          <p:cNvSpPr/>
          <p:nvPr/>
        </p:nvSpPr>
        <p:spPr>
          <a:xfrm rot="5409291">
            <a:off x="1641075" y="3548300"/>
            <a:ext cx="111000" cy="2124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10" name="Google Shape;410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725" y="1303350"/>
            <a:ext cx="2096752" cy="11083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pic>
        <p:nvPicPr>
          <p:cNvPr id="411" name="Google Shape;411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86425" y="1290550"/>
            <a:ext cx="3920401" cy="1045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sp>
        <p:nvSpPr>
          <p:cNvPr id="412" name="Google Shape;412;p37"/>
          <p:cNvSpPr/>
          <p:nvPr/>
        </p:nvSpPr>
        <p:spPr>
          <a:xfrm>
            <a:off x="1530875" y="1474388"/>
            <a:ext cx="603600" cy="2925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13" name="Google Shape;413;p37"/>
          <p:cNvPicPr preferRelativeResize="0"/>
          <p:nvPr/>
        </p:nvPicPr>
        <p:blipFill rotWithShape="1">
          <a:blip r:embed="rId6">
            <a:alphaModFix/>
          </a:blip>
          <a:srcRect b="50322" l="0" r="3334" t="0"/>
          <a:stretch/>
        </p:blipFill>
        <p:spPr>
          <a:xfrm>
            <a:off x="1835275" y="3155400"/>
            <a:ext cx="3614575" cy="1078149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pic>
        <p:nvPicPr>
          <p:cNvPr id="414" name="Google Shape;414;p3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238325" y="1303350"/>
            <a:ext cx="1839000" cy="10781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sp>
        <p:nvSpPr>
          <p:cNvPr id="415" name="Google Shape;415;p37"/>
          <p:cNvSpPr/>
          <p:nvPr/>
        </p:nvSpPr>
        <p:spPr>
          <a:xfrm>
            <a:off x="7610175" y="2025300"/>
            <a:ext cx="1069500" cy="2472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16" name="Google Shape;416;p3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8750" y="3106575"/>
            <a:ext cx="1281600" cy="11269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sp>
        <p:nvSpPr>
          <p:cNvPr id="417" name="Google Shape;417;p37"/>
          <p:cNvSpPr txBox="1"/>
          <p:nvPr>
            <p:ph type="title"/>
          </p:nvPr>
        </p:nvSpPr>
        <p:spPr>
          <a:xfrm>
            <a:off x="966800" y="20600"/>
            <a:ext cx="8158800" cy="4527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Times New Roman"/>
                <a:ea typeface="Times New Roman"/>
                <a:cs typeface="Times New Roman"/>
                <a:sym typeface="Times New Roman"/>
              </a:rPr>
              <a:t>551 Movement Approval (Approver)</a:t>
            </a:r>
            <a:endParaRPr sz="1900"/>
          </a:p>
        </p:txBody>
      </p:sp>
      <p:pic>
        <p:nvPicPr>
          <p:cNvPr id="418" name="Google Shape;418;p3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4591" y="20600"/>
            <a:ext cx="882259" cy="452699"/>
          </a:xfrm>
          <a:prstGeom prst="rect">
            <a:avLst/>
          </a:prstGeom>
          <a:noFill/>
          <a:ln>
            <a:noFill/>
          </a:ln>
        </p:spPr>
      </p:pic>
      <p:sp>
        <p:nvSpPr>
          <p:cNvPr id="419" name="Google Shape;419;p37"/>
          <p:cNvSpPr/>
          <p:nvPr/>
        </p:nvSpPr>
        <p:spPr>
          <a:xfrm>
            <a:off x="7212525" y="938775"/>
            <a:ext cx="1864800" cy="328200"/>
          </a:xfrm>
          <a:prstGeom prst="roundRect">
            <a:avLst>
              <a:gd fmla="val 6982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(3) View Details </a:t>
            </a:r>
            <a:endParaRPr b="1"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20" name="Google Shape;420;p37"/>
          <p:cNvSpPr/>
          <p:nvPr/>
        </p:nvSpPr>
        <p:spPr>
          <a:xfrm>
            <a:off x="2786425" y="926725"/>
            <a:ext cx="3920400" cy="328200"/>
          </a:xfrm>
          <a:prstGeom prst="roundRect">
            <a:avLst>
              <a:gd fmla="val 6982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(2) Approver Page </a:t>
            </a:r>
            <a:endParaRPr b="1"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21" name="Google Shape;421;p37"/>
          <p:cNvSpPr/>
          <p:nvPr/>
        </p:nvSpPr>
        <p:spPr>
          <a:xfrm>
            <a:off x="14925" y="918875"/>
            <a:ext cx="2172900" cy="328200"/>
          </a:xfrm>
          <a:prstGeom prst="roundRect">
            <a:avLst>
              <a:gd fmla="val 6982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Approver Home Page</a:t>
            </a:r>
            <a:endParaRPr b="1"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22" name="Google Shape;422;p37"/>
          <p:cNvSpPr/>
          <p:nvPr/>
        </p:nvSpPr>
        <p:spPr>
          <a:xfrm>
            <a:off x="37575" y="2791375"/>
            <a:ext cx="1281600" cy="292500"/>
          </a:xfrm>
          <a:prstGeom prst="roundRect">
            <a:avLst>
              <a:gd fmla="val 6982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(5)Action</a:t>
            </a:r>
            <a:endParaRPr b="1"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23" name="Google Shape;423;p37"/>
          <p:cNvSpPr/>
          <p:nvPr/>
        </p:nvSpPr>
        <p:spPr>
          <a:xfrm>
            <a:off x="5860725" y="2786025"/>
            <a:ext cx="3245700" cy="292500"/>
          </a:xfrm>
          <a:prstGeom prst="roundRect">
            <a:avLst>
              <a:gd fmla="val 6982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</a:rPr>
              <a:t>Click "View Approval Status" to See Last Update</a:t>
            </a:r>
            <a:endParaRPr b="1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24" name="Google Shape;424;p37"/>
          <p:cNvSpPr/>
          <p:nvPr/>
        </p:nvSpPr>
        <p:spPr>
          <a:xfrm>
            <a:off x="1815950" y="2801575"/>
            <a:ext cx="3633900" cy="292500"/>
          </a:xfrm>
          <a:prstGeom prst="roundRect">
            <a:avLst>
              <a:gd fmla="val 6982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</a:rPr>
              <a:t>(4) Click Download Icon to View Records</a:t>
            </a:r>
            <a:endParaRPr b="1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25" name="Google Shape;425;p37"/>
          <p:cNvSpPr/>
          <p:nvPr/>
        </p:nvSpPr>
        <p:spPr>
          <a:xfrm>
            <a:off x="6139825" y="1481525"/>
            <a:ext cx="346200" cy="159600"/>
          </a:xfrm>
          <a:prstGeom prst="wedgeRectCallout">
            <a:avLst>
              <a:gd fmla="val 73296" name="adj1"/>
              <a:gd fmla="val 266056" name="adj2"/>
            </a:avLst>
          </a:prstGeom>
          <a:solidFill>
            <a:srgbClr val="0B5394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(4)</a:t>
            </a:r>
            <a:endParaRPr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26" name="Google Shape;426;p37"/>
          <p:cNvSpPr/>
          <p:nvPr/>
        </p:nvSpPr>
        <p:spPr>
          <a:xfrm>
            <a:off x="5823900" y="1750925"/>
            <a:ext cx="346200" cy="157800"/>
          </a:xfrm>
          <a:prstGeom prst="wedgeRectCallout">
            <a:avLst>
              <a:gd fmla="val 124639" name="adj1"/>
              <a:gd fmla="val 121460" name="adj2"/>
            </a:avLst>
          </a:prstGeom>
          <a:solidFill>
            <a:srgbClr val="0B5394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(3)</a:t>
            </a:r>
            <a:endParaRPr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27" name="Google Shape;427;p37"/>
          <p:cNvSpPr/>
          <p:nvPr/>
        </p:nvSpPr>
        <p:spPr>
          <a:xfrm rot="3649">
            <a:off x="8016525" y="2222288"/>
            <a:ext cx="282600" cy="5277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38"/>
          <p:cNvSpPr txBox="1"/>
          <p:nvPr>
            <p:ph idx="4294967295" type="title"/>
          </p:nvPr>
        </p:nvSpPr>
        <p:spPr>
          <a:xfrm>
            <a:off x="884550" y="1496375"/>
            <a:ext cx="7374900" cy="1186800"/>
          </a:xfrm>
          <a:prstGeom prst="rect">
            <a:avLst/>
          </a:prstGeom>
          <a:solidFill>
            <a:srgbClr val="F3F3F3"/>
          </a:solidFill>
          <a:ln cap="flat" cmpd="sng" w="19050">
            <a:solidFill>
              <a:srgbClr val="674E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en" sz="3377">
                <a:latin typeface="Times New Roman"/>
                <a:ea typeface="Times New Roman"/>
                <a:cs typeface="Times New Roman"/>
                <a:sym typeface="Times New Roman"/>
              </a:rPr>
              <a:t>Storage Location Transfer </a:t>
            </a:r>
            <a:endParaRPr b="1" sz="3377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en" sz="3377">
                <a:latin typeface="Times New Roman"/>
                <a:ea typeface="Times New Roman"/>
                <a:cs typeface="Times New Roman"/>
                <a:sym typeface="Times New Roman"/>
              </a:rPr>
              <a:t>( 311 Movement )</a:t>
            </a:r>
            <a:endParaRPr b="1" sz="3377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33" name="Google Shape;43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850" y="56225"/>
            <a:ext cx="894602" cy="459032"/>
          </a:xfrm>
          <a:prstGeom prst="rect">
            <a:avLst/>
          </a:prstGeom>
          <a:noFill/>
          <a:ln>
            <a:noFill/>
          </a:ln>
        </p:spPr>
      </p:pic>
      <p:sp>
        <p:nvSpPr>
          <p:cNvPr id="434" name="Google Shape;434;p38"/>
          <p:cNvSpPr txBox="1"/>
          <p:nvPr/>
        </p:nvSpPr>
        <p:spPr>
          <a:xfrm>
            <a:off x="1614700" y="0"/>
            <a:ext cx="6892200" cy="6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                               </a:t>
            </a:r>
            <a:r>
              <a:rPr b="1" lang="en" sz="1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User Manual - SAP approval workflow</a:t>
            </a:r>
            <a:endParaRPr b="1" sz="1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0000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39"/>
          <p:cNvSpPr txBox="1"/>
          <p:nvPr/>
        </p:nvSpPr>
        <p:spPr>
          <a:xfrm>
            <a:off x="1161075" y="665025"/>
            <a:ext cx="7009200" cy="42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83775" lIns="83775" spcFirstLastPara="1" rIns="83775" wrap="square" tIns="837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 u="sng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Process workflow:</a:t>
            </a:r>
            <a:endParaRPr b="1" sz="1500" u="sng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 u="sng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1890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1.Create Request by Users ( PROD / MMD / QAD / MED )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1890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2.Upload Process - Fill in required details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3. Upload Output: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i) New Records,  ii) Error Records,  iii)Duplicate Records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4. Submit for Approval to Level 1 User.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18906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Level 1 : PLANT MRPC 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5. Requester Page Visible Data: - Only data uploaded by the logged-in user, 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Statuses: </a:t>
            </a:r>
            <a:r>
              <a:rPr b="1" lang="en">
                <a:solidFill>
                  <a:srgbClr val="18803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Pending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b="1" lang="en">
                <a:solidFill>
                  <a:srgbClr val="18803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Under Query</a:t>
            </a:r>
            <a:endParaRPr b="1">
              <a:solidFill>
                <a:srgbClr val="18803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6. Download Option: - Filtered by From–To Date &amp; Movement Type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7. Editability: - Enabled only if status is</a:t>
            </a:r>
            <a:r>
              <a:rPr b="1"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lang="en">
                <a:solidFill>
                  <a:srgbClr val="18803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Under Query</a:t>
            </a:r>
            <a:endParaRPr b="1">
              <a:solidFill>
                <a:srgbClr val="18803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	 8. Resubmit Workflow: - Enabled only if status is</a:t>
            </a:r>
            <a:r>
              <a:rPr b="1"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lang="en">
                <a:solidFill>
                  <a:srgbClr val="18803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Under Query</a:t>
            </a:r>
            <a:br>
              <a:rPr lang="en">
                <a:solidFill>
                  <a:srgbClr val="188038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>
                <a:solidFill>
                  <a:srgbClr val="18803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Select rows using checkboxes After making corrections, click Resubmit</a:t>
            </a:r>
            <a:b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</a:t>
            </a:r>
            <a:endParaRPr b="1">
              <a:solidFill>
                <a:srgbClr val="18803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18906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1890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1890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40" name="Google Shape;440;p39"/>
          <p:cNvSpPr txBox="1"/>
          <p:nvPr>
            <p:ph idx="4294967295" type="title"/>
          </p:nvPr>
        </p:nvSpPr>
        <p:spPr>
          <a:xfrm>
            <a:off x="966725" y="20600"/>
            <a:ext cx="8158800" cy="4527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Times New Roman"/>
                <a:ea typeface="Times New Roman"/>
                <a:cs typeface="Times New Roman"/>
                <a:sym typeface="Times New Roman"/>
              </a:rPr>
              <a:t>311 </a:t>
            </a:r>
            <a:r>
              <a:rPr b="1" lang="en" sz="2198">
                <a:latin typeface="Times New Roman"/>
                <a:ea typeface="Times New Roman"/>
                <a:cs typeface="Times New Roman"/>
                <a:sym typeface="Times New Roman"/>
              </a:rPr>
              <a:t>Movement Transaction</a:t>
            </a:r>
            <a:endParaRPr sz="1900"/>
          </a:p>
        </p:txBody>
      </p:sp>
      <p:pic>
        <p:nvPicPr>
          <p:cNvPr id="441" name="Google Shape;44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91" y="20600"/>
            <a:ext cx="882259" cy="452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6" name="Google Shape;44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25900" y="2947300"/>
            <a:ext cx="1765500" cy="14278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sp>
        <p:nvSpPr>
          <p:cNvPr id="447" name="Google Shape;447;p40"/>
          <p:cNvSpPr/>
          <p:nvPr/>
        </p:nvSpPr>
        <p:spPr>
          <a:xfrm>
            <a:off x="125" y="4443300"/>
            <a:ext cx="9144000" cy="684000"/>
          </a:xfrm>
          <a:prstGeom prst="roundRect">
            <a:avLst>
              <a:gd fmla="val 10647" name="adj"/>
            </a:avLst>
          </a:prstGeom>
          <a:noFill/>
          <a:ln cap="flat" cmpd="sng" w="19050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rgbClr val="351C75"/>
                </a:solidFill>
                <a:latin typeface="Lato"/>
                <a:ea typeface="Lato"/>
                <a:cs typeface="Lato"/>
                <a:sym typeface="Lato"/>
              </a:rPr>
              <a:t>(6) Approval workflow</a:t>
            </a:r>
            <a:endParaRPr b="1" u="sng">
              <a:solidFill>
                <a:srgbClr val="351C75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51C75"/>
                </a:solidFill>
                <a:latin typeface="Lato"/>
                <a:ea typeface="Lato"/>
                <a:cs typeface="Lato"/>
                <a:sym typeface="Lato"/>
              </a:rPr>
              <a:t>Request &gt;&gt;&gt; L1 Approver: </a:t>
            </a:r>
            <a:r>
              <a:rPr b="1" lang="en">
                <a:solidFill>
                  <a:srgbClr val="351C7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Plant MRPC  &gt;&gt;&gt; Send to  SAP.</a:t>
            </a:r>
            <a:endParaRPr b="1">
              <a:solidFill>
                <a:srgbClr val="351C75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48" name="Google Shape;448;p40"/>
          <p:cNvSpPr/>
          <p:nvPr/>
        </p:nvSpPr>
        <p:spPr>
          <a:xfrm rot="-5395500">
            <a:off x="4621913" y="1272363"/>
            <a:ext cx="229200" cy="4167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49" name="Google Shape;449;p40"/>
          <p:cNvSpPr/>
          <p:nvPr/>
        </p:nvSpPr>
        <p:spPr>
          <a:xfrm rot="-5395422">
            <a:off x="2609176" y="1277425"/>
            <a:ext cx="225300" cy="4839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50" name="Google Shape;450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4225" y="1008000"/>
            <a:ext cx="2174377" cy="117619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sp>
        <p:nvSpPr>
          <p:cNvPr id="451" name="Google Shape;451;p40"/>
          <p:cNvSpPr/>
          <p:nvPr/>
        </p:nvSpPr>
        <p:spPr>
          <a:xfrm>
            <a:off x="7090988" y="3374175"/>
            <a:ext cx="1035300" cy="2796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452" name="Google Shape;452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58375" y="1039975"/>
            <a:ext cx="1404300" cy="11442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pic>
        <p:nvPicPr>
          <p:cNvPr id="453" name="Google Shape;453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13375" y="1039975"/>
            <a:ext cx="3966299" cy="11442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pic>
        <p:nvPicPr>
          <p:cNvPr id="454" name="Google Shape;454;p40"/>
          <p:cNvPicPr preferRelativeResize="0"/>
          <p:nvPr/>
        </p:nvPicPr>
        <p:blipFill rotWithShape="1">
          <a:blip r:embed="rId7">
            <a:alphaModFix/>
          </a:blip>
          <a:srcRect b="53076" l="0" r="51578" t="10097"/>
          <a:stretch/>
        </p:blipFill>
        <p:spPr>
          <a:xfrm>
            <a:off x="1446800" y="2947300"/>
            <a:ext cx="4235999" cy="1427788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sp>
        <p:nvSpPr>
          <p:cNvPr id="455" name="Google Shape;455;p40"/>
          <p:cNvSpPr/>
          <p:nvPr/>
        </p:nvSpPr>
        <p:spPr>
          <a:xfrm>
            <a:off x="7337625" y="1336700"/>
            <a:ext cx="1158900" cy="525900"/>
          </a:xfrm>
          <a:prstGeom prst="wedgeRectCallout">
            <a:avLst>
              <a:gd fmla="val 77021" name="adj1"/>
              <a:gd fmla="val -31565" name="adj2"/>
            </a:avLst>
          </a:prstGeom>
          <a:solidFill>
            <a:srgbClr val="0B5394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(3) Click here to Download template</a:t>
            </a:r>
            <a:endParaRPr sz="11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56" name="Google Shape;456;p40"/>
          <p:cNvSpPr/>
          <p:nvPr/>
        </p:nvSpPr>
        <p:spPr>
          <a:xfrm>
            <a:off x="1236900" y="1256475"/>
            <a:ext cx="831600" cy="184200"/>
          </a:xfrm>
          <a:prstGeom prst="wedgeRectCallout">
            <a:avLst>
              <a:gd fmla="val 23202" name="adj1"/>
              <a:gd fmla="val 129316" name="adj2"/>
            </a:avLst>
          </a:prstGeom>
          <a:solidFill>
            <a:srgbClr val="0B5394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Click here </a:t>
            </a:r>
            <a:endParaRPr sz="11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57" name="Google Shape;457;p40"/>
          <p:cNvSpPr txBox="1"/>
          <p:nvPr>
            <p:ph type="title"/>
          </p:nvPr>
        </p:nvSpPr>
        <p:spPr>
          <a:xfrm>
            <a:off x="966725" y="20600"/>
            <a:ext cx="8158800" cy="4527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Times New Roman"/>
                <a:ea typeface="Times New Roman"/>
                <a:cs typeface="Times New Roman"/>
                <a:sym typeface="Times New Roman"/>
              </a:rPr>
              <a:t>311 </a:t>
            </a:r>
            <a:r>
              <a:rPr b="1" lang="en" sz="2000">
                <a:latin typeface="Times New Roman"/>
                <a:ea typeface="Times New Roman"/>
                <a:cs typeface="Times New Roman"/>
                <a:sym typeface="Times New Roman"/>
              </a:rPr>
              <a:t>Movement Request (Requester)</a:t>
            </a:r>
            <a:endParaRPr sz="1900"/>
          </a:p>
        </p:txBody>
      </p:sp>
      <p:pic>
        <p:nvPicPr>
          <p:cNvPr id="458" name="Google Shape;458;p4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4591" y="20600"/>
            <a:ext cx="882259" cy="452699"/>
          </a:xfrm>
          <a:prstGeom prst="rect">
            <a:avLst/>
          </a:prstGeom>
          <a:noFill/>
          <a:ln>
            <a:noFill/>
          </a:ln>
        </p:spPr>
      </p:pic>
      <p:sp>
        <p:nvSpPr>
          <p:cNvPr id="459" name="Google Shape;459;p40"/>
          <p:cNvSpPr/>
          <p:nvPr/>
        </p:nvSpPr>
        <p:spPr>
          <a:xfrm>
            <a:off x="5127350" y="641850"/>
            <a:ext cx="3966300" cy="346200"/>
          </a:xfrm>
          <a:prstGeom prst="roundRect">
            <a:avLst>
              <a:gd fmla="val 5675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311 </a:t>
            </a:r>
            <a:r>
              <a:rPr b="1"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Requester Page</a:t>
            </a:r>
            <a:endParaRPr b="1"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60" name="Google Shape;460;p40"/>
          <p:cNvSpPr/>
          <p:nvPr/>
        </p:nvSpPr>
        <p:spPr>
          <a:xfrm>
            <a:off x="3044575" y="579900"/>
            <a:ext cx="1418100" cy="428100"/>
          </a:xfrm>
          <a:prstGeom prst="roundRect">
            <a:avLst>
              <a:gd fmla="val 5675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(2)Click to Start a 311 Request</a:t>
            </a:r>
            <a:endParaRPr b="1"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61" name="Google Shape;461;p40"/>
          <p:cNvSpPr/>
          <p:nvPr/>
        </p:nvSpPr>
        <p:spPr>
          <a:xfrm>
            <a:off x="201500" y="543425"/>
            <a:ext cx="2207100" cy="428100"/>
          </a:xfrm>
          <a:prstGeom prst="roundRect">
            <a:avLst>
              <a:gd fmla="val 5675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(1)Transaction Page Navigation</a:t>
            </a:r>
            <a:endParaRPr b="1"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62" name="Google Shape;462;p40"/>
          <p:cNvSpPr/>
          <p:nvPr/>
        </p:nvSpPr>
        <p:spPr>
          <a:xfrm flipH="1" rot="-5400000">
            <a:off x="8452775" y="2484650"/>
            <a:ext cx="842700" cy="438900"/>
          </a:xfrm>
          <a:prstGeom prst="bentUpArrow">
            <a:avLst>
              <a:gd fmla="val 25000" name="adj1"/>
              <a:gd fmla="val 25000" name="adj2"/>
              <a:gd fmla="val 25000" name="adj3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3" name="Google Shape;463;p40"/>
          <p:cNvSpPr/>
          <p:nvPr/>
        </p:nvSpPr>
        <p:spPr>
          <a:xfrm>
            <a:off x="1414075" y="2565450"/>
            <a:ext cx="4268700" cy="315000"/>
          </a:xfrm>
          <a:prstGeom prst="roundRect">
            <a:avLst>
              <a:gd fmla="val 13286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(5) Excel Template with Sample Data</a:t>
            </a:r>
            <a:endParaRPr b="1"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64" name="Google Shape;464;p40"/>
          <p:cNvSpPr/>
          <p:nvPr/>
        </p:nvSpPr>
        <p:spPr>
          <a:xfrm>
            <a:off x="6725900" y="2554500"/>
            <a:ext cx="1765500" cy="336900"/>
          </a:xfrm>
          <a:prstGeom prst="roundRect">
            <a:avLst>
              <a:gd fmla="val 6486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(4) Upload</a:t>
            </a:r>
            <a:endParaRPr b="1"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65" name="Google Shape;465;p40"/>
          <p:cNvSpPr/>
          <p:nvPr/>
        </p:nvSpPr>
        <p:spPr>
          <a:xfrm rot="5405892">
            <a:off x="6029301" y="3242925"/>
            <a:ext cx="350101" cy="5421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41"/>
          <p:cNvSpPr/>
          <p:nvPr/>
        </p:nvSpPr>
        <p:spPr>
          <a:xfrm>
            <a:off x="125" y="4461225"/>
            <a:ext cx="9144000" cy="682200"/>
          </a:xfrm>
          <a:prstGeom prst="roundRect">
            <a:avLst>
              <a:gd fmla="val 12643" name="adj"/>
            </a:avLst>
          </a:prstGeom>
          <a:noFill/>
          <a:ln cap="flat" cmpd="sng" w="19050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rgbClr val="351C75"/>
                </a:solidFill>
                <a:latin typeface="Lato"/>
                <a:ea typeface="Lato"/>
                <a:cs typeface="Lato"/>
                <a:sym typeface="Lato"/>
              </a:rPr>
              <a:t>Resubmit workflow</a:t>
            </a:r>
            <a:endParaRPr b="1" u="sng">
              <a:solidFill>
                <a:srgbClr val="351C75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51C75"/>
                </a:solidFill>
                <a:latin typeface="Lato"/>
                <a:ea typeface="Lato"/>
                <a:cs typeface="Lato"/>
                <a:sym typeface="Lato"/>
              </a:rPr>
              <a:t>Status: Under Query&gt;&gt;&gt; Edit&gt;&gt;&gt; Re-submit&gt;&gt;&gt;Send to Approver.</a:t>
            </a:r>
            <a:endParaRPr b="1">
              <a:solidFill>
                <a:srgbClr val="351C75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71" name="Google Shape;471;p41"/>
          <p:cNvSpPr/>
          <p:nvPr/>
        </p:nvSpPr>
        <p:spPr>
          <a:xfrm rot="-5395593">
            <a:off x="4055975" y="1689975"/>
            <a:ext cx="234000" cy="4131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72" name="Google Shape;472;p41"/>
          <p:cNvSpPr/>
          <p:nvPr/>
        </p:nvSpPr>
        <p:spPr>
          <a:xfrm rot="-5394113">
            <a:off x="6790300" y="1738650"/>
            <a:ext cx="175200" cy="3084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73" name="Google Shape;473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7425" y="1414075"/>
            <a:ext cx="2289600" cy="10032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pic>
        <p:nvPicPr>
          <p:cNvPr id="474" name="Google Shape;474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0525" y="1351225"/>
            <a:ext cx="3812398" cy="10660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pic>
        <p:nvPicPr>
          <p:cNvPr id="475" name="Google Shape;475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97475" y="1351225"/>
            <a:ext cx="1972600" cy="10660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pic>
        <p:nvPicPr>
          <p:cNvPr id="476" name="Google Shape;476;p41"/>
          <p:cNvPicPr preferRelativeResize="0"/>
          <p:nvPr/>
        </p:nvPicPr>
        <p:blipFill rotWithShape="1">
          <a:blip r:embed="rId6">
            <a:alphaModFix/>
          </a:blip>
          <a:srcRect b="55001" l="0" r="724" t="0"/>
          <a:stretch/>
        </p:blipFill>
        <p:spPr>
          <a:xfrm>
            <a:off x="2630325" y="3240650"/>
            <a:ext cx="5194849" cy="116330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sp>
        <p:nvSpPr>
          <p:cNvPr id="477" name="Google Shape;477;p41"/>
          <p:cNvSpPr/>
          <p:nvPr/>
        </p:nvSpPr>
        <p:spPr>
          <a:xfrm>
            <a:off x="6723550" y="3240650"/>
            <a:ext cx="979500" cy="10032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78" name="Google Shape;478;p41"/>
          <p:cNvSpPr/>
          <p:nvPr/>
        </p:nvSpPr>
        <p:spPr>
          <a:xfrm>
            <a:off x="2545525" y="1378700"/>
            <a:ext cx="1130700" cy="307800"/>
          </a:xfrm>
          <a:prstGeom prst="wedgeRectCallout">
            <a:avLst>
              <a:gd fmla="val 32005" name="adj1"/>
              <a:gd fmla="val 124001" name="adj2"/>
            </a:avLst>
          </a:prstGeom>
          <a:solidFill>
            <a:srgbClr val="0B5394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(1) Click here to View status </a:t>
            </a:r>
            <a:endParaRPr b="1" sz="11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79" name="Google Shape;479;p41"/>
          <p:cNvSpPr txBox="1"/>
          <p:nvPr>
            <p:ph type="title"/>
          </p:nvPr>
        </p:nvSpPr>
        <p:spPr>
          <a:xfrm>
            <a:off x="966725" y="20600"/>
            <a:ext cx="8158800" cy="4527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Times New Roman"/>
                <a:ea typeface="Times New Roman"/>
                <a:cs typeface="Times New Roman"/>
                <a:sym typeface="Times New Roman"/>
              </a:rPr>
              <a:t>551 Movement: Edit with Status "Under Query" (Requester)</a:t>
            </a:r>
            <a:endParaRPr sz="1900"/>
          </a:p>
        </p:txBody>
      </p:sp>
      <p:pic>
        <p:nvPicPr>
          <p:cNvPr id="480" name="Google Shape;480;p4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4591" y="20600"/>
            <a:ext cx="882259" cy="452699"/>
          </a:xfrm>
          <a:prstGeom prst="rect">
            <a:avLst/>
          </a:prstGeom>
          <a:noFill/>
          <a:ln>
            <a:noFill/>
          </a:ln>
        </p:spPr>
      </p:pic>
      <p:sp>
        <p:nvSpPr>
          <p:cNvPr id="481" name="Google Shape;481;p41"/>
          <p:cNvSpPr/>
          <p:nvPr/>
        </p:nvSpPr>
        <p:spPr>
          <a:xfrm>
            <a:off x="4417413" y="926000"/>
            <a:ext cx="2289600" cy="452700"/>
          </a:xfrm>
          <a:prstGeom prst="roundRect">
            <a:avLst>
              <a:gd fmla="val 5675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(2)  View the Approval Level &amp; Status</a:t>
            </a:r>
            <a:endParaRPr b="1"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82" name="Google Shape;482;p41"/>
          <p:cNvSpPr/>
          <p:nvPr/>
        </p:nvSpPr>
        <p:spPr>
          <a:xfrm>
            <a:off x="7078075" y="861800"/>
            <a:ext cx="1992000" cy="452700"/>
          </a:xfrm>
          <a:prstGeom prst="roundRect">
            <a:avLst>
              <a:gd fmla="val 5675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(3) Click Row  to Edit, Then </a:t>
            </a:r>
            <a:r>
              <a:rPr b="1"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Update</a:t>
            </a:r>
            <a:endParaRPr b="1"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83" name="Google Shape;483;p41"/>
          <p:cNvSpPr/>
          <p:nvPr/>
        </p:nvSpPr>
        <p:spPr>
          <a:xfrm>
            <a:off x="130525" y="890350"/>
            <a:ext cx="3812400" cy="424200"/>
          </a:xfrm>
          <a:prstGeom prst="roundRect">
            <a:avLst>
              <a:gd fmla="val 10881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</a:rPr>
              <a:t> Requester Page After "Under Query" Status</a:t>
            </a:r>
            <a:endParaRPr b="1" sz="1200">
              <a:solidFill>
                <a:schemeClr val="lt1"/>
              </a:solidFill>
            </a:endParaRPr>
          </a:p>
        </p:txBody>
      </p:sp>
      <p:sp>
        <p:nvSpPr>
          <p:cNvPr id="484" name="Google Shape;484;p41"/>
          <p:cNvSpPr/>
          <p:nvPr/>
        </p:nvSpPr>
        <p:spPr>
          <a:xfrm>
            <a:off x="2609975" y="2850975"/>
            <a:ext cx="5215200" cy="332400"/>
          </a:xfrm>
          <a:prstGeom prst="roundRect">
            <a:avLst>
              <a:gd fmla="val 10881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</a:rPr>
              <a:t>(4) Select Checkbox, Then Submit Data</a:t>
            </a:r>
            <a:endParaRPr b="1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85" name="Google Shape;485;p41"/>
          <p:cNvSpPr/>
          <p:nvPr/>
        </p:nvSpPr>
        <p:spPr>
          <a:xfrm flipH="1" rot="-5400000">
            <a:off x="8096675" y="2541813"/>
            <a:ext cx="591000" cy="692100"/>
          </a:xfrm>
          <a:prstGeom prst="bentUpArrow">
            <a:avLst>
              <a:gd fmla="val 25000" name="adj1"/>
              <a:gd fmla="val 25000" name="adj2"/>
              <a:gd fmla="val 25000" name="adj3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42"/>
          <p:cNvSpPr/>
          <p:nvPr/>
        </p:nvSpPr>
        <p:spPr>
          <a:xfrm>
            <a:off x="0" y="4550375"/>
            <a:ext cx="9144000" cy="554100"/>
          </a:xfrm>
          <a:prstGeom prst="roundRect">
            <a:avLst>
              <a:gd fmla="val 12873" name="adj"/>
            </a:avLst>
          </a:prstGeom>
          <a:noFill/>
          <a:ln cap="flat" cmpd="sng" w="19050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51C75"/>
                </a:solidFill>
                <a:latin typeface="Lato"/>
                <a:ea typeface="Lato"/>
                <a:cs typeface="Lato"/>
                <a:sym typeface="Lato"/>
              </a:rPr>
              <a:t>Approver Make Action</a:t>
            </a:r>
            <a:endParaRPr b="1">
              <a:solidFill>
                <a:srgbClr val="351C75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rgbClr val="351C75"/>
                </a:solidFill>
                <a:latin typeface="Lato"/>
                <a:ea typeface="Lato"/>
                <a:cs typeface="Lato"/>
                <a:sym typeface="Lato"/>
              </a:rPr>
              <a:t>Approval workflow:  </a:t>
            </a:r>
            <a:r>
              <a:rPr b="1" lang="en">
                <a:solidFill>
                  <a:srgbClr val="351C75"/>
                </a:solidFill>
                <a:latin typeface="Lato"/>
                <a:ea typeface="Lato"/>
                <a:cs typeface="Lato"/>
                <a:sym typeface="Lato"/>
              </a:rPr>
              <a:t>Request &gt;&gt;&gt; L1 Approver: Plant MRPC </a:t>
            </a:r>
            <a:endParaRPr b="1">
              <a:solidFill>
                <a:srgbClr val="351C75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91" name="Google Shape;491;p42"/>
          <p:cNvSpPr/>
          <p:nvPr/>
        </p:nvSpPr>
        <p:spPr>
          <a:xfrm rot="5404835">
            <a:off x="5557850" y="3498137"/>
            <a:ext cx="213300" cy="4290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92" name="Google Shape;492;p42"/>
          <p:cNvSpPr/>
          <p:nvPr/>
        </p:nvSpPr>
        <p:spPr>
          <a:xfrm rot="-5395500">
            <a:off x="2386238" y="1752150"/>
            <a:ext cx="229200" cy="4167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93" name="Google Shape;493;p42"/>
          <p:cNvSpPr/>
          <p:nvPr/>
        </p:nvSpPr>
        <p:spPr>
          <a:xfrm rot="-5395500">
            <a:off x="6922913" y="1830325"/>
            <a:ext cx="229200" cy="4167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94" name="Google Shape;494;p42"/>
          <p:cNvSpPr/>
          <p:nvPr/>
        </p:nvSpPr>
        <p:spPr>
          <a:xfrm rot="5410121">
            <a:off x="1417251" y="3535472"/>
            <a:ext cx="305701" cy="4467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95" name="Google Shape;495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575" y="1317725"/>
            <a:ext cx="2135325" cy="11004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sp>
        <p:nvSpPr>
          <p:cNvPr id="496" name="Google Shape;496;p42"/>
          <p:cNvSpPr/>
          <p:nvPr/>
        </p:nvSpPr>
        <p:spPr>
          <a:xfrm>
            <a:off x="1225375" y="1487538"/>
            <a:ext cx="603600" cy="2925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97" name="Google Shape;497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46025" y="1322425"/>
            <a:ext cx="1831300" cy="11004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pic>
        <p:nvPicPr>
          <p:cNvPr id="498" name="Google Shape;498;p42"/>
          <p:cNvPicPr preferRelativeResize="0"/>
          <p:nvPr/>
        </p:nvPicPr>
        <p:blipFill rotWithShape="1">
          <a:blip r:embed="rId5">
            <a:alphaModFix/>
          </a:blip>
          <a:srcRect b="68737" l="572" r="651" t="0"/>
          <a:stretch/>
        </p:blipFill>
        <p:spPr>
          <a:xfrm>
            <a:off x="2828800" y="1317725"/>
            <a:ext cx="3880775" cy="110042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</p:pic>
      <p:pic>
        <p:nvPicPr>
          <p:cNvPr id="499" name="Google Shape;499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575" y="3136867"/>
            <a:ext cx="1281600" cy="1133458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pic>
        <p:nvPicPr>
          <p:cNvPr id="500" name="Google Shape;500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74875" y="3118628"/>
            <a:ext cx="3217401" cy="11004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pic>
        <p:nvPicPr>
          <p:cNvPr id="501" name="Google Shape;501;p4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821050" y="3162425"/>
            <a:ext cx="3633899" cy="11004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sp>
        <p:nvSpPr>
          <p:cNvPr id="502" name="Google Shape;502;p42"/>
          <p:cNvSpPr/>
          <p:nvPr/>
        </p:nvSpPr>
        <p:spPr>
          <a:xfrm>
            <a:off x="7619025" y="2075100"/>
            <a:ext cx="1051800" cy="2133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p42"/>
          <p:cNvSpPr txBox="1"/>
          <p:nvPr>
            <p:ph type="title"/>
          </p:nvPr>
        </p:nvSpPr>
        <p:spPr>
          <a:xfrm>
            <a:off x="966725" y="20600"/>
            <a:ext cx="8158800" cy="4527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Times New Roman"/>
                <a:ea typeface="Times New Roman"/>
                <a:cs typeface="Times New Roman"/>
                <a:sym typeface="Times New Roman"/>
              </a:rPr>
              <a:t>551 Movement Approval (Approver)</a:t>
            </a:r>
            <a:endParaRPr sz="1900"/>
          </a:p>
        </p:txBody>
      </p:sp>
      <p:pic>
        <p:nvPicPr>
          <p:cNvPr id="504" name="Google Shape;504;p4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4591" y="20600"/>
            <a:ext cx="882259" cy="452699"/>
          </a:xfrm>
          <a:prstGeom prst="rect">
            <a:avLst/>
          </a:prstGeom>
          <a:noFill/>
          <a:ln>
            <a:noFill/>
          </a:ln>
        </p:spPr>
      </p:pic>
      <p:sp>
        <p:nvSpPr>
          <p:cNvPr id="505" name="Google Shape;505;p42"/>
          <p:cNvSpPr/>
          <p:nvPr/>
        </p:nvSpPr>
        <p:spPr>
          <a:xfrm>
            <a:off x="7212525" y="938775"/>
            <a:ext cx="1864800" cy="328200"/>
          </a:xfrm>
          <a:prstGeom prst="roundRect">
            <a:avLst>
              <a:gd fmla="val 6982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(3) View Details </a:t>
            </a:r>
            <a:endParaRPr b="1"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06" name="Google Shape;506;p42"/>
          <p:cNvSpPr/>
          <p:nvPr/>
        </p:nvSpPr>
        <p:spPr>
          <a:xfrm>
            <a:off x="2786425" y="926725"/>
            <a:ext cx="3920400" cy="328200"/>
          </a:xfrm>
          <a:prstGeom prst="roundRect">
            <a:avLst>
              <a:gd fmla="val 6982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(2) Approver Page </a:t>
            </a:r>
            <a:endParaRPr b="1"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07" name="Google Shape;507;p42"/>
          <p:cNvSpPr/>
          <p:nvPr/>
        </p:nvSpPr>
        <p:spPr>
          <a:xfrm>
            <a:off x="14925" y="918875"/>
            <a:ext cx="2172900" cy="328200"/>
          </a:xfrm>
          <a:prstGeom prst="roundRect">
            <a:avLst>
              <a:gd fmla="val 6982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Approver Home Page</a:t>
            </a:r>
            <a:endParaRPr b="1"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08" name="Google Shape;508;p42"/>
          <p:cNvSpPr/>
          <p:nvPr/>
        </p:nvSpPr>
        <p:spPr>
          <a:xfrm>
            <a:off x="37575" y="2789925"/>
            <a:ext cx="1281600" cy="292500"/>
          </a:xfrm>
          <a:prstGeom prst="roundRect">
            <a:avLst>
              <a:gd fmla="val 6982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(5)Action</a:t>
            </a:r>
            <a:endParaRPr b="1"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09" name="Google Shape;509;p42"/>
          <p:cNvSpPr/>
          <p:nvPr/>
        </p:nvSpPr>
        <p:spPr>
          <a:xfrm>
            <a:off x="5860725" y="2784575"/>
            <a:ext cx="3245700" cy="292500"/>
          </a:xfrm>
          <a:prstGeom prst="roundRect">
            <a:avLst>
              <a:gd fmla="val 6982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</a:rPr>
              <a:t>Click "View Approval Status" to See Last Update</a:t>
            </a:r>
            <a:endParaRPr b="1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10" name="Google Shape;510;p42"/>
          <p:cNvSpPr/>
          <p:nvPr/>
        </p:nvSpPr>
        <p:spPr>
          <a:xfrm>
            <a:off x="1815950" y="2800125"/>
            <a:ext cx="3633900" cy="292500"/>
          </a:xfrm>
          <a:prstGeom prst="roundRect">
            <a:avLst>
              <a:gd fmla="val 6982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</a:rPr>
              <a:t>(4) Click Download Icon to View Records</a:t>
            </a:r>
            <a:endParaRPr b="1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11" name="Google Shape;511;p42"/>
          <p:cNvSpPr/>
          <p:nvPr/>
        </p:nvSpPr>
        <p:spPr>
          <a:xfrm rot="4500">
            <a:off x="8047075" y="2344775"/>
            <a:ext cx="229200" cy="3834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12" name="Google Shape;512;p42"/>
          <p:cNvSpPr/>
          <p:nvPr/>
        </p:nvSpPr>
        <p:spPr>
          <a:xfrm>
            <a:off x="6225350" y="1549138"/>
            <a:ext cx="346200" cy="159600"/>
          </a:xfrm>
          <a:prstGeom prst="wedgeRectCallout">
            <a:avLst>
              <a:gd fmla="val 29080" name="adj1"/>
              <a:gd fmla="val 297251" name="adj2"/>
            </a:avLst>
          </a:prstGeom>
          <a:solidFill>
            <a:srgbClr val="0B5394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(4)</a:t>
            </a:r>
            <a:endParaRPr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13" name="Google Shape;513;p42"/>
          <p:cNvSpPr/>
          <p:nvPr/>
        </p:nvSpPr>
        <p:spPr>
          <a:xfrm>
            <a:off x="5800850" y="1939938"/>
            <a:ext cx="346200" cy="159600"/>
          </a:xfrm>
          <a:prstGeom prst="wedgeRectCallout">
            <a:avLst>
              <a:gd fmla="val 102708" name="adj1"/>
              <a:gd fmla="val 85096" name="adj2"/>
            </a:avLst>
          </a:prstGeom>
          <a:solidFill>
            <a:srgbClr val="0B5394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(3)</a:t>
            </a:r>
            <a:endParaRPr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43"/>
          <p:cNvSpPr txBox="1"/>
          <p:nvPr>
            <p:ph idx="4294967295" type="title"/>
          </p:nvPr>
        </p:nvSpPr>
        <p:spPr>
          <a:xfrm>
            <a:off x="884550" y="1560625"/>
            <a:ext cx="7374900" cy="1186800"/>
          </a:xfrm>
          <a:prstGeom prst="rect">
            <a:avLst/>
          </a:prstGeom>
          <a:solidFill>
            <a:srgbClr val="F3F3F3"/>
          </a:solidFill>
          <a:ln cap="flat" cmpd="sng" w="19050">
            <a:solidFill>
              <a:srgbClr val="674E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en" sz="3377">
                <a:latin typeface="Times New Roman"/>
                <a:ea typeface="Times New Roman"/>
                <a:cs typeface="Times New Roman"/>
                <a:sym typeface="Times New Roman"/>
              </a:rPr>
              <a:t>Conversion Rs1 </a:t>
            </a:r>
            <a:endParaRPr b="1" sz="3377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en" sz="3377">
                <a:latin typeface="Times New Roman"/>
                <a:ea typeface="Times New Roman"/>
                <a:cs typeface="Times New Roman"/>
                <a:sym typeface="Times New Roman"/>
              </a:rPr>
              <a:t>( RS.1 Movement )</a:t>
            </a:r>
            <a:endParaRPr b="1" sz="3377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19" name="Google Shape;51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850" y="56225"/>
            <a:ext cx="894602" cy="459032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Google Shape;520;p43"/>
          <p:cNvSpPr txBox="1"/>
          <p:nvPr/>
        </p:nvSpPr>
        <p:spPr>
          <a:xfrm>
            <a:off x="1614700" y="0"/>
            <a:ext cx="6892200" cy="6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                               </a:t>
            </a:r>
            <a:r>
              <a:rPr b="1" lang="en" sz="1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User Manual - SAP approval workflow</a:t>
            </a:r>
            <a:endParaRPr b="1" sz="1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0000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44"/>
          <p:cNvSpPr txBox="1"/>
          <p:nvPr/>
        </p:nvSpPr>
        <p:spPr>
          <a:xfrm>
            <a:off x="1161075" y="665025"/>
            <a:ext cx="7009200" cy="42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83775" lIns="83775" spcFirstLastPara="1" rIns="83775" wrap="square" tIns="837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 u="sng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Process workflow:</a:t>
            </a:r>
            <a:endParaRPr b="1" sz="1500" u="sng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 u="sng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1890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1.Create Request by Users ( PROD / MMD / QAD / MED )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1890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2.Upload Process - Fill in required details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3. Upload Output: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i) New Records,  ii) Error Records,  iii)Duplicate Records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4. Submit for Approval to Level 1 User.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18906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Level 1 : PLANT FINANCE HEAD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Level 2 : PLANT HEAD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Level 3 : CORP FINANCE HEAD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Level 4 : BUSINESS HEAD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5. Requester Page Visible Data: - Only data uploaded by the logged-in user, 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Statuses: </a:t>
            </a:r>
            <a:r>
              <a:rPr b="1" lang="en">
                <a:solidFill>
                  <a:srgbClr val="18803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Pending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b="1" lang="en">
                <a:solidFill>
                  <a:srgbClr val="18803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Under Query</a:t>
            </a:r>
            <a:endParaRPr b="1">
              <a:solidFill>
                <a:srgbClr val="18803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6. Download Option: - Filtered by From–To Date &amp; Movement Type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7. Editability: - Enabled only if status is</a:t>
            </a:r>
            <a:r>
              <a:rPr b="1"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lang="en">
                <a:solidFill>
                  <a:srgbClr val="18803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Under Query</a:t>
            </a:r>
            <a:endParaRPr b="1">
              <a:solidFill>
                <a:srgbClr val="18803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	 8. Resubmit Workflow: - Enabled only if status is</a:t>
            </a:r>
            <a:r>
              <a:rPr b="1"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lang="en">
                <a:solidFill>
                  <a:srgbClr val="18803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Under Query</a:t>
            </a:r>
            <a:br>
              <a:rPr lang="en">
                <a:solidFill>
                  <a:srgbClr val="188038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>
                <a:solidFill>
                  <a:srgbClr val="18803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Select rows using checkboxes After making corrections, click Resubmit</a:t>
            </a:r>
            <a:b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</a:t>
            </a:r>
            <a:endParaRPr b="1">
              <a:solidFill>
                <a:srgbClr val="18803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18906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1890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1890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26" name="Google Shape;526;p44"/>
          <p:cNvSpPr txBox="1"/>
          <p:nvPr>
            <p:ph idx="4294967295" type="title"/>
          </p:nvPr>
        </p:nvSpPr>
        <p:spPr>
          <a:xfrm>
            <a:off x="966725" y="20600"/>
            <a:ext cx="8158800" cy="4527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Times New Roman"/>
                <a:ea typeface="Times New Roman"/>
                <a:cs typeface="Times New Roman"/>
                <a:sym typeface="Times New Roman"/>
              </a:rPr>
              <a:t>Rs.1 </a:t>
            </a:r>
            <a:r>
              <a:rPr b="1" lang="en" sz="2198">
                <a:latin typeface="Times New Roman"/>
                <a:ea typeface="Times New Roman"/>
                <a:cs typeface="Times New Roman"/>
                <a:sym typeface="Times New Roman"/>
              </a:rPr>
              <a:t>Movement Transaction</a:t>
            </a:r>
            <a:endParaRPr sz="1900"/>
          </a:p>
        </p:txBody>
      </p:sp>
      <p:pic>
        <p:nvPicPr>
          <p:cNvPr id="527" name="Google Shape;527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91" y="20600"/>
            <a:ext cx="882259" cy="452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8"/>
          <p:cNvSpPr txBox="1"/>
          <p:nvPr>
            <p:ph idx="4294967295" type="title"/>
          </p:nvPr>
        </p:nvSpPr>
        <p:spPr>
          <a:xfrm>
            <a:off x="884550" y="1469250"/>
            <a:ext cx="7374900" cy="1186800"/>
          </a:xfrm>
          <a:prstGeom prst="rect">
            <a:avLst/>
          </a:prstGeom>
          <a:solidFill>
            <a:srgbClr val="F3F3F3"/>
          </a:solidFill>
          <a:ln cap="flat" cmpd="sng" w="19050">
            <a:solidFill>
              <a:srgbClr val="674E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en" sz="3377">
                <a:latin typeface="Times New Roman"/>
                <a:ea typeface="Times New Roman"/>
                <a:cs typeface="Times New Roman"/>
                <a:sym typeface="Times New Roman"/>
              </a:rPr>
              <a:t>Material to Material Conversion</a:t>
            </a:r>
            <a:r>
              <a:rPr b="1" lang="en" sz="3377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b="1" sz="3377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en" sz="3377">
                <a:latin typeface="Times New Roman"/>
                <a:ea typeface="Times New Roman"/>
                <a:cs typeface="Times New Roman"/>
                <a:sym typeface="Times New Roman"/>
              </a:rPr>
              <a:t>( 309 Movement )</a:t>
            </a:r>
            <a:endParaRPr b="1" sz="3377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89" name="Google Shape;8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850" y="56225"/>
            <a:ext cx="894602" cy="459032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8"/>
          <p:cNvSpPr txBox="1"/>
          <p:nvPr/>
        </p:nvSpPr>
        <p:spPr>
          <a:xfrm>
            <a:off x="1614700" y="0"/>
            <a:ext cx="6892200" cy="6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                               </a:t>
            </a:r>
            <a:r>
              <a:rPr b="1" lang="en" sz="1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User Manual - SAP approval workflow</a:t>
            </a:r>
            <a:endParaRPr b="1" sz="1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0000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" name="Google Shape;532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41375" y="2925200"/>
            <a:ext cx="1765500" cy="10798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sp>
        <p:nvSpPr>
          <p:cNvPr id="533" name="Google Shape;533;p45"/>
          <p:cNvSpPr/>
          <p:nvPr/>
        </p:nvSpPr>
        <p:spPr>
          <a:xfrm>
            <a:off x="125" y="4284575"/>
            <a:ext cx="9144000" cy="842700"/>
          </a:xfrm>
          <a:prstGeom prst="roundRect">
            <a:avLst>
              <a:gd fmla="val 10647" name="adj"/>
            </a:avLst>
          </a:prstGeom>
          <a:noFill/>
          <a:ln cap="flat" cmpd="sng" w="19050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rgbClr val="351C75"/>
                </a:solidFill>
                <a:latin typeface="Lato"/>
                <a:ea typeface="Lato"/>
                <a:cs typeface="Lato"/>
                <a:sym typeface="Lato"/>
              </a:rPr>
              <a:t>(6) Approval workflow</a:t>
            </a:r>
            <a:endParaRPr b="1" sz="1200" u="sng">
              <a:solidFill>
                <a:srgbClr val="351C75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51C75"/>
                </a:solidFill>
                <a:latin typeface="Lato"/>
                <a:ea typeface="Lato"/>
                <a:cs typeface="Lato"/>
                <a:sym typeface="Lato"/>
              </a:rPr>
              <a:t>Request &gt;&gt;&gt; </a:t>
            </a:r>
            <a:r>
              <a:rPr b="1" lang="en">
                <a:solidFill>
                  <a:srgbClr val="351C75"/>
                </a:solidFill>
                <a:latin typeface="Lato"/>
                <a:ea typeface="Lato"/>
                <a:cs typeface="Lato"/>
                <a:sym typeface="Lato"/>
              </a:rPr>
              <a:t>L1 Approver: Plant Finance Head &gt;&gt;&gt; L2 Approver:  Plant Head &gt;&gt;&gt;  L3 Approver: CORP Finance Head &gt;&gt;&gt;  L4 Approver: Business Head  &gt;&gt;&gt; Send to  SAP.</a:t>
            </a:r>
            <a:endParaRPr b="1">
              <a:solidFill>
                <a:srgbClr val="351C75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34" name="Google Shape;534;p45"/>
          <p:cNvSpPr/>
          <p:nvPr/>
        </p:nvSpPr>
        <p:spPr>
          <a:xfrm rot="-5395500">
            <a:off x="4704425" y="1647913"/>
            <a:ext cx="229200" cy="4167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35" name="Google Shape;535;p45"/>
          <p:cNvSpPr/>
          <p:nvPr/>
        </p:nvSpPr>
        <p:spPr>
          <a:xfrm rot="5403417">
            <a:off x="6061171" y="3143079"/>
            <a:ext cx="301800" cy="6441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36" name="Google Shape;536;p45"/>
          <p:cNvSpPr/>
          <p:nvPr/>
        </p:nvSpPr>
        <p:spPr>
          <a:xfrm rot="-5395422">
            <a:off x="2534664" y="1614325"/>
            <a:ext cx="225300" cy="4839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37" name="Google Shape;537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5113" y="1200075"/>
            <a:ext cx="2207102" cy="11158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sp>
        <p:nvSpPr>
          <p:cNvPr id="538" name="Google Shape;538;p45"/>
          <p:cNvSpPr/>
          <p:nvPr/>
        </p:nvSpPr>
        <p:spPr>
          <a:xfrm>
            <a:off x="7106475" y="3227000"/>
            <a:ext cx="1035300" cy="2796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539" name="Google Shape;539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62413" y="1210075"/>
            <a:ext cx="1418100" cy="11158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pic>
        <p:nvPicPr>
          <p:cNvPr id="540" name="Google Shape;540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52663" y="1200075"/>
            <a:ext cx="3966298" cy="11158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pic>
        <p:nvPicPr>
          <p:cNvPr id="541" name="Google Shape;541;p45"/>
          <p:cNvPicPr preferRelativeResize="0"/>
          <p:nvPr/>
        </p:nvPicPr>
        <p:blipFill rotWithShape="1">
          <a:blip r:embed="rId7">
            <a:alphaModFix/>
          </a:blip>
          <a:srcRect b="62029" l="0" r="70120" t="0"/>
          <a:stretch/>
        </p:blipFill>
        <p:spPr>
          <a:xfrm>
            <a:off x="1414075" y="2922400"/>
            <a:ext cx="4268701" cy="11158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sp>
        <p:nvSpPr>
          <p:cNvPr id="542" name="Google Shape;542;p45"/>
          <p:cNvSpPr/>
          <p:nvPr/>
        </p:nvSpPr>
        <p:spPr>
          <a:xfrm>
            <a:off x="7305863" y="1444975"/>
            <a:ext cx="1158900" cy="525900"/>
          </a:xfrm>
          <a:prstGeom prst="wedgeRectCallout">
            <a:avLst>
              <a:gd fmla="val 77021" name="adj1"/>
              <a:gd fmla="val -31565" name="adj2"/>
            </a:avLst>
          </a:prstGeom>
          <a:solidFill>
            <a:srgbClr val="0B5394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(3) Click here to Download template</a:t>
            </a:r>
            <a:endParaRPr sz="11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43" name="Google Shape;543;p45"/>
          <p:cNvSpPr/>
          <p:nvPr/>
        </p:nvSpPr>
        <p:spPr>
          <a:xfrm>
            <a:off x="1124663" y="1252975"/>
            <a:ext cx="1008600" cy="346200"/>
          </a:xfrm>
          <a:prstGeom prst="wedgeRectCallout">
            <a:avLst>
              <a:gd fmla="val 17576" name="adj1"/>
              <a:gd fmla="val 73895" name="adj2"/>
            </a:avLst>
          </a:prstGeom>
          <a:solidFill>
            <a:srgbClr val="0B5394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Click here </a:t>
            </a:r>
            <a:endParaRPr sz="11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44" name="Google Shape;544;p45"/>
          <p:cNvSpPr txBox="1"/>
          <p:nvPr>
            <p:ph type="title"/>
          </p:nvPr>
        </p:nvSpPr>
        <p:spPr>
          <a:xfrm>
            <a:off x="966725" y="20600"/>
            <a:ext cx="8158800" cy="4527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Times New Roman"/>
                <a:ea typeface="Times New Roman"/>
                <a:cs typeface="Times New Roman"/>
                <a:sym typeface="Times New Roman"/>
              </a:rPr>
              <a:t>Rs.1 </a:t>
            </a:r>
            <a:r>
              <a:rPr b="1" lang="en" sz="2000">
                <a:latin typeface="Times New Roman"/>
                <a:ea typeface="Times New Roman"/>
                <a:cs typeface="Times New Roman"/>
                <a:sym typeface="Times New Roman"/>
              </a:rPr>
              <a:t>Movement Request (Requester)</a:t>
            </a:r>
            <a:endParaRPr sz="1900"/>
          </a:p>
        </p:txBody>
      </p:sp>
      <p:pic>
        <p:nvPicPr>
          <p:cNvPr id="545" name="Google Shape;545;p4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4591" y="20600"/>
            <a:ext cx="882259" cy="452699"/>
          </a:xfrm>
          <a:prstGeom prst="rect">
            <a:avLst/>
          </a:prstGeom>
          <a:noFill/>
          <a:ln>
            <a:noFill/>
          </a:ln>
        </p:spPr>
      </p:pic>
      <p:sp>
        <p:nvSpPr>
          <p:cNvPr id="546" name="Google Shape;546;p45"/>
          <p:cNvSpPr/>
          <p:nvPr/>
        </p:nvSpPr>
        <p:spPr>
          <a:xfrm>
            <a:off x="5052838" y="800275"/>
            <a:ext cx="3966300" cy="346200"/>
          </a:xfrm>
          <a:prstGeom prst="roundRect">
            <a:avLst>
              <a:gd fmla="val 5675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Rs.1 </a:t>
            </a:r>
            <a:r>
              <a:rPr b="1"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Requester Page</a:t>
            </a:r>
            <a:endParaRPr b="1"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47" name="Google Shape;547;p45"/>
          <p:cNvSpPr/>
          <p:nvPr/>
        </p:nvSpPr>
        <p:spPr>
          <a:xfrm>
            <a:off x="2970063" y="738325"/>
            <a:ext cx="1418100" cy="428100"/>
          </a:xfrm>
          <a:prstGeom prst="roundRect">
            <a:avLst>
              <a:gd fmla="val 5675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(2)Click to Start a Rs.1 Request</a:t>
            </a:r>
            <a:endParaRPr b="1"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48" name="Google Shape;548;p45"/>
          <p:cNvSpPr/>
          <p:nvPr/>
        </p:nvSpPr>
        <p:spPr>
          <a:xfrm>
            <a:off x="126988" y="701850"/>
            <a:ext cx="2207100" cy="428100"/>
          </a:xfrm>
          <a:prstGeom prst="roundRect">
            <a:avLst>
              <a:gd fmla="val 5675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(1)Transaction Page Navigation</a:t>
            </a:r>
            <a:endParaRPr b="1"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49" name="Google Shape;549;p45"/>
          <p:cNvSpPr/>
          <p:nvPr/>
        </p:nvSpPr>
        <p:spPr>
          <a:xfrm flipH="1" rot="-5400000">
            <a:off x="8378150" y="2159488"/>
            <a:ext cx="842700" cy="438900"/>
          </a:xfrm>
          <a:prstGeom prst="bentUpArrow">
            <a:avLst>
              <a:gd fmla="val 25000" name="adj1"/>
              <a:gd fmla="val 25000" name="adj2"/>
              <a:gd fmla="val 25000" name="adj3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0" name="Google Shape;550;p45"/>
          <p:cNvSpPr/>
          <p:nvPr/>
        </p:nvSpPr>
        <p:spPr>
          <a:xfrm>
            <a:off x="1414075" y="2565450"/>
            <a:ext cx="4268700" cy="315000"/>
          </a:xfrm>
          <a:prstGeom prst="roundRect">
            <a:avLst>
              <a:gd fmla="val 13286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(5) Excel Template with Sample Data</a:t>
            </a:r>
            <a:endParaRPr b="1"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51" name="Google Shape;551;p45"/>
          <p:cNvSpPr/>
          <p:nvPr/>
        </p:nvSpPr>
        <p:spPr>
          <a:xfrm>
            <a:off x="6725900" y="2554500"/>
            <a:ext cx="1765500" cy="336900"/>
          </a:xfrm>
          <a:prstGeom prst="roundRect">
            <a:avLst>
              <a:gd fmla="val 6486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(4) Upload</a:t>
            </a:r>
            <a:endParaRPr b="1"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46"/>
          <p:cNvSpPr/>
          <p:nvPr/>
        </p:nvSpPr>
        <p:spPr>
          <a:xfrm>
            <a:off x="125" y="4552425"/>
            <a:ext cx="9144000" cy="591000"/>
          </a:xfrm>
          <a:prstGeom prst="roundRect">
            <a:avLst>
              <a:gd fmla="val 12643" name="adj"/>
            </a:avLst>
          </a:prstGeom>
          <a:noFill/>
          <a:ln cap="flat" cmpd="sng" w="19050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 u="sng">
                <a:solidFill>
                  <a:srgbClr val="351C75"/>
                </a:solidFill>
                <a:latin typeface="Lato"/>
                <a:ea typeface="Lato"/>
                <a:cs typeface="Lato"/>
                <a:sym typeface="Lato"/>
              </a:rPr>
              <a:t>Resubmit workflow</a:t>
            </a:r>
            <a:endParaRPr b="1" sz="1200" u="sng">
              <a:solidFill>
                <a:srgbClr val="351C75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351C75"/>
                </a:solidFill>
                <a:latin typeface="Lato"/>
                <a:ea typeface="Lato"/>
                <a:cs typeface="Lato"/>
                <a:sym typeface="Lato"/>
              </a:rPr>
              <a:t>Status: Under Query&gt;&gt;&gt; Edit&gt;&gt;&gt; Re-submit&gt;&gt;&gt;Send to Approver.</a:t>
            </a:r>
            <a:endParaRPr b="1" sz="1200">
              <a:solidFill>
                <a:srgbClr val="351C75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57" name="Google Shape;557;p46"/>
          <p:cNvSpPr/>
          <p:nvPr/>
        </p:nvSpPr>
        <p:spPr>
          <a:xfrm rot="-5395593">
            <a:off x="4055975" y="1689975"/>
            <a:ext cx="234000" cy="4131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58" name="Google Shape;558;p46"/>
          <p:cNvSpPr/>
          <p:nvPr/>
        </p:nvSpPr>
        <p:spPr>
          <a:xfrm rot="-5394113">
            <a:off x="6790300" y="1738650"/>
            <a:ext cx="175200" cy="3084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59" name="Google Shape;55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7425" y="1414075"/>
            <a:ext cx="2289600" cy="9477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pic>
        <p:nvPicPr>
          <p:cNvPr id="560" name="Google Shape;560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0525" y="1363550"/>
            <a:ext cx="3797999" cy="10032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sp>
        <p:nvSpPr>
          <p:cNvPr id="561" name="Google Shape;561;p46"/>
          <p:cNvSpPr/>
          <p:nvPr/>
        </p:nvSpPr>
        <p:spPr>
          <a:xfrm>
            <a:off x="2439950" y="1497450"/>
            <a:ext cx="1130700" cy="307800"/>
          </a:xfrm>
          <a:prstGeom prst="wedgeRectCallout">
            <a:avLst>
              <a:gd fmla="val 52377" name="adj1"/>
              <a:gd fmla="val 118470" name="adj2"/>
            </a:avLst>
          </a:prstGeom>
          <a:solidFill>
            <a:srgbClr val="0B5394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(1) Click here to View status </a:t>
            </a:r>
            <a:endParaRPr b="1" sz="11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62" name="Google Shape;562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78075" y="1351800"/>
            <a:ext cx="1992000" cy="10149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pic>
        <p:nvPicPr>
          <p:cNvPr id="563" name="Google Shape;563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09963" y="3243587"/>
            <a:ext cx="5215262" cy="11574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sp>
        <p:nvSpPr>
          <p:cNvPr id="564" name="Google Shape;564;p46"/>
          <p:cNvSpPr/>
          <p:nvPr/>
        </p:nvSpPr>
        <p:spPr>
          <a:xfrm>
            <a:off x="6845725" y="3245250"/>
            <a:ext cx="979500" cy="10032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65" name="Google Shape;565;p46"/>
          <p:cNvSpPr txBox="1"/>
          <p:nvPr>
            <p:ph type="title"/>
          </p:nvPr>
        </p:nvSpPr>
        <p:spPr>
          <a:xfrm>
            <a:off x="966725" y="20600"/>
            <a:ext cx="8158800" cy="4527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Times New Roman"/>
                <a:ea typeface="Times New Roman"/>
                <a:cs typeface="Times New Roman"/>
                <a:sym typeface="Times New Roman"/>
              </a:rPr>
              <a:t>Rs.1 </a:t>
            </a:r>
            <a:r>
              <a:rPr b="1" lang="en" sz="2000">
                <a:latin typeface="Times New Roman"/>
                <a:ea typeface="Times New Roman"/>
                <a:cs typeface="Times New Roman"/>
                <a:sym typeface="Times New Roman"/>
              </a:rPr>
              <a:t>Movement: Edit with Status "Under Query" (Requester)</a:t>
            </a:r>
            <a:endParaRPr sz="1900"/>
          </a:p>
        </p:txBody>
      </p:sp>
      <p:pic>
        <p:nvPicPr>
          <p:cNvPr id="566" name="Google Shape;566;p4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4591" y="20600"/>
            <a:ext cx="882259" cy="452699"/>
          </a:xfrm>
          <a:prstGeom prst="rect">
            <a:avLst/>
          </a:prstGeom>
          <a:noFill/>
          <a:ln>
            <a:noFill/>
          </a:ln>
        </p:spPr>
      </p:pic>
      <p:sp>
        <p:nvSpPr>
          <p:cNvPr id="567" name="Google Shape;567;p46"/>
          <p:cNvSpPr/>
          <p:nvPr/>
        </p:nvSpPr>
        <p:spPr>
          <a:xfrm>
            <a:off x="4417413" y="926000"/>
            <a:ext cx="2289600" cy="452700"/>
          </a:xfrm>
          <a:prstGeom prst="roundRect">
            <a:avLst>
              <a:gd fmla="val 5675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(2)  View the Approval Level &amp; Status</a:t>
            </a:r>
            <a:endParaRPr b="1"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68" name="Google Shape;568;p46"/>
          <p:cNvSpPr/>
          <p:nvPr/>
        </p:nvSpPr>
        <p:spPr>
          <a:xfrm>
            <a:off x="7078075" y="861800"/>
            <a:ext cx="1992000" cy="452700"/>
          </a:xfrm>
          <a:prstGeom prst="roundRect">
            <a:avLst>
              <a:gd fmla="val 5675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(3) Click Row  to Edit, Then </a:t>
            </a:r>
            <a:r>
              <a:rPr b="1"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Update</a:t>
            </a:r>
            <a:endParaRPr b="1"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69" name="Google Shape;569;p46"/>
          <p:cNvSpPr/>
          <p:nvPr/>
        </p:nvSpPr>
        <p:spPr>
          <a:xfrm>
            <a:off x="130525" y="890350"/>
            <a:ext cx="3812400" cy="424200"/>
          </a:xfrm>
          <a:prstGeom prst="roundRect">
            <a:avLst>
              <a:gd fmla="val 10881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</a:rPr>
              <a:t> Requester Page After "Under Query" Status</a:t>
            </a:r>
            <a:endParaRPr b="1" sz="1200">
              <a:solidFill>
                <a:schemeClr val="lt1"/>
              </a:solidFill>
            </a:endParaRPr>
          </a:p>
        </p:txBody>
      </p:sp>
      <p:sp>
        <p:nvSpPr>
          <p:cNvPr id="570" name="Google Shape;570;p46"/>
          <p:cNvSpPr/>
          <p:nvPr/>
        </p:nvSpPr>
        <p:spPr>
          <a:xfrm>
            <a:off x="2609975" y="2850975"/>
            <a:ext cx="5215200" cy="332400"/>
          </a:xfrm>
          <a:prstGeom prst="roundRect">
            <a:avLst>
              <a:gd fmla="val 10881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</a:rPr>
              <a:t>(4) Select Checkbox, Then Submit Data</a:t>
            </a:r>
            <a:endParaRPr b="1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71" name="Google Shape;571;p46"/>
          <p:cNvSpPr/>
          <p:nvPr/>
        </p:nvSpPr>
        <p:spPr>
          <a:xfrm flipH="1" rot="-5400000">
            <a:off x="8096675" y="2541813"/>
            <a:ext cx="591000" cy="692100"/>
          </a:xfrm>
          <a:prstGeom prst="bentUpArrow">
            <a:avLst>
              <a:gd fmla="val 25000" name="adj1"/>
              <a:gd fmla="val 25000" name="adj2"/>
              <a:gd fmla="val 25000" name="adj3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47"/>
          <p:cNvSpPr/>
          <p:nvPr/>
        </p:nvSpPr>
        <p:spPr>
          <a:xfrm>
            <a:off x="0" y="4371250"/>
            <a:ext cx="9144000" cy="733200"/>
          </a:xfrm>
          <a:prstGeom prst="roundRect">
            <a:avLst>
              <a:gd fmla="val 12873" name="adj"/>
            </a:avLst>
          </a:prstGeom>
          <a:noFill/>
          <a:ln cap="flat" cmpd="sng" w="19050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351C75"/>
                </a:solidFill>
                <a:latin typeface="Lato"/>
                <a:ea typeface="Lato"/>
                <a:cs typeface="Lato"/>
                <a:sym typeface="Lato"/>
              </a:rPr>
              <a:t>Approver Make Action</a:t>
            </a:r>
            <a:endParaRPr b="1" sz="1200">
              <a:solidFill>
                <a:srgbClr val="351C75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 u="sng">
                <a:solidFill>
                  <a:srgbClr val="351C75"/>
                </a:solidFill>
                <a:latin typeface="Lato"/>
                <a:ea typeface="Lato"/>
                <a:cs typeface="Lato"/>
                <a:sym typeface="Lato"/>
              </a:rPr>
              <a:t>Approval workflow:  </a:t>
            </a:r>
            <a:r>
              <a:rPr b="1" lang="en" sz="1200">
                <a:solidFill>
                  <a:srgbClr val="351C75"/>
                </a:solidFill>
                <a:latin typeface="Lato"/>
                <a:ea typeface="Lato"/>
                <a:cs typeface="Lato"/>
                <a:sym typeface="Lato"/>
              </a:rPr>
              <a:t>Request &gt;&gt;&gt; </a:t>
            </a:r>
            <a:r>
              <a:rPr b="1" lang="en" sz="1200">
                <a:solidFill>
                  <a:srgbClr val="351C75"/>
                </a:solidFill>
                <a:latin typeface="Lato"/>
                <a:ea typeface="Lato"/>
                <a:cs typeface="Lato"/>
                <a:sym typeface="Lato"/>
              </a:rPr>
              <a:t> L1 Approver: Plant Finance Head &gt;&gt;&gt; L2 Approver:  Plant Head &gt;&gt;&gt;  L3 Approver: CORP Finance Head &gt;&gt;&gt;  L4 Approver: Business Head</a:t>
            </a:r>
            <a:endParaRPr b="1" sz="1200">
              <a:solidFill>
                <a:srgbClr val="351C75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77" name="Google Shape;577;p47"/>
          <p:cNvSpPr/>
          <p:nvPr/>
        </p:nvSpPr>
        <p:spPr>
          <a:xfrm rot="5404835">
            <a:off x="5522750" y="3443687"/>
            <a:ext cx="213300" cy="4290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78" name="Google Shape;578;p47"/>
          <p:cNvSpPr/>
          <p:nvPr/>
        </p:nvSpPr>
        <p:spPr>
          <a:xfrm rot="-5395500">
            <a:off x="2393813" y="1692650"/>
            <a:ext cx="229200" cy="4167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79" name="Google Shape;579;p47"/>
          <p:cNvSpPr/>
          <p:nvPr/>
        </p:nvSpPr>
        <p:spPr>
          <a:xfrm rot="-5395500">
            <a:off x="6870213" y="1590613"/>
            <a:ext cx="229200" cy="4167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80" name="Google Shape;580;p47"/>
          <p:cNvSpPr/>
          <p:nvPr/>
        </p:nvSpPr>
        <p:spPr>
          <a:xfrm rot="5407967">
            <a:off x="1430500" y="3487625"/>
            <a:ext cx="258901" cy="3867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81" name="Google Shape;581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25" y="1300025"/>
            <a:ext cx="2172900" cy="997876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pic>
        <p:nvPicPr>
          <p:cNvPr id="582" name="Google Shape;582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82625" y="1300025"/>
            <a:ext cx="1794700" cy="1044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pic>
        <p:nvPicPr>
          <p:cNvPr id="583" name="Google Shape;583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06225" y="1275325"/>
            <a:ext cx="3880799" cy="9978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pic>
        <p:nvPicPr>
          <p:cNvPr id="584" name="Google Shape;584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350" y="3124625"/>
            <a:ext cx="1281600" cy="10315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pic>
        <p:nvPicPr>
          <p:cNvPr id="585" name="Google Shape;585;p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15949" y="3118825"/>
            <a:ext cx="3598801" cy="1031546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pic>
        <p:nvPicPr>
          <p:cNvPr id="586" name="Google Shape;586;p4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889075" y="3132875"/>
            <a:ext cx="3245700" cy="9978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sp>
        <p:nvSpPr>
          <p:cNvPr id="587" name="Google Shape;587;p47"/>
          <p:cNvSpPr/>
          <p:nvPr/>
        </p:nvSpPr>
        <p:spPr>
          <a:xfrm>
            <a:off x="7628000" y="2015600"/>
            <a:ext cx="1193700" cy="2292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8" name="Google Shape;588;p47"/>
          <p:cNvSpPr txBox="1"/>
          <p:nvPr>
            <p:ph type="title"/>
          </p:nvPr>
        </p:nvSpPr>
        <p:spPr>
          <a:xfrm>
            <a:off x="966725" y="20600"/>
            <a:ext cx="8158800" cy="4527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Times New Roman"/>
                <a:ea typeface="Times New Roman"/>
                <a:cs typeface="Times New Roman"/>
                <a:sym typeface="Times New Roman"/>
              </a:rPr>
              <a:t>Rs.1 </a:t>
            </a:r>
            <a:r>
              <a:rPr b="1" lang="en" sz="2000">
                <a:latin typeface="Times New Roman"/>
                <a:ea typeface="Times New Roman"/>
                <a:cs typeface="Times New Roman"/>
                <a:sym typeface="Times New Roman"/>
              </a:rPr>
              <a:t>Movement Approval (Approver)</a:t>
            </a:r>
            <a:endParaRPr sz="1900"/>
          </a:p>
        </p:txBody>
      </p:sp>
      <p:pic>
        <p:nvPicPr>
          <p:cNvPr id="589" name="Google Shape;589;p4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4591" y="20600"/>
            <a:ext cx="882259" cy="452699"/>
          </a:xfrm>
          <a:prstGeom prst="rect">
            <a:avLst/>
          </a:prstGeom>
          <a:noFill/>
          <a:ln>
            <a:noFill/>
          </a:ln>
        </p:spPr>
      </p:pic>
      <p:sp>
        <p:nvSpPr>
          <p:cNvPr id="590" name="Google Shape;590;p47"/>
          <p:cNvSpPr/>
          <p:nvPr/>
        </p:nvSpPr>
        <p:spPr>
          <a:xfrm>
            <a:off x="7212525" y="938775"/>
            <a:ext cx="1864800" cy="328200"/>
          </a:xfrm>
          <a:prstGeom prst="roundRect">
            <a:avLst>
              <a:gd fmla="val 6982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(3) View Details </a:t>
            </a:r>
            <a:endParaRPr b="1"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91" name="Google Shape;591;p47"/>
          <p:cNvSpPr/>
          <p:nvPr/>
        </p:nvSpPr>
        <p:spPr>
          <a:xfrm>
            <a:off x="2786425" y="926725"/>
            <a:ext cx="3920400" cy="328200"/>
          </a:xfrm>
          <a:prstGeom prst="roundRect">
            <a:avLst>
              <a:gd fmla="val 6982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(2) Approver Page </a:t>
            </a:r>
            <a:endParaRPr b="1"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92" name="Google Shape;592;p47"/>
          <p:cNvSpPr/>
          <p:nvPr/>
        </p:nvSpPr>
        <p:spPr>
          <a:xfrm>
            <a:off x="14925" y="918875"/>
            <a:ext cx="2172900" cy="328200"/>
          </a:xfrm>
          <a:prstGeom prst="roundRect">
            <a:avLst>
              <a:gd fmla="val 6982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Approver Home Page</a:t>
            </a:r>
            <a:endParaRPr b="1"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93" name="Google Shape;593;p47"/>
          <p:cNvSpPr/>
          <p:nvPr/>
        </p:nvSpPr>
        <p:spPr>
          <a:xfrm>
            <a:off x="0" y="2789925"/>
            <a:ext cx="1319100" cy="292500"/>
          </a:xfrm>
          <a:prstGeom prst="roundRect">
            <a:avLst>
              <a:gd fmla="val 6982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(5)Action</a:t>
            </a:r>
            <a:endParaRPr b="1"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94" name="Google Shape;594;p47"/>
          <p:cNvSpPr/>
          <p:nvPr/>
        </p:nvSpPr>
        <p:spPr>
          <a:xfrm>
            <a:off x="5860725" y="2784575"/>
            <a:ext cx="3245700" cy="292500"/>
          </a:xfrm>
          <a:prstGeom prst="roundRect">
            <a:avLst>
              <a:gd fmla="val 6982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</a:rPr>
              <a:t>Click "View Approval Status" to See Last Update</a:t>
            </a:r>
            <a:endParaRPr b="1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95" name="Google Shape;595;p47"/>
          <p:cNvSpPr/>
          <p:nvPr/>
        </p:nvSpPr>
        <p:spPr>
          <a:xfrm>
            <a:off x="1815950" y="2800125"/>
            <a:ext cx="3633900" cy="292500"/>
          </a:xfrm>
          <a:prstGeom prst="roundRect">
            <a:avLst>
              <a:gd fmla="val 6982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</a:rPr>
              <a:t>(4) Click Download Icon to View Records</a:t>
            </a:r>
            <a:endParaRPr b="1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96" name="Google Shape;596;p47"/>
          <p:cNvSpPr/>
          <p:nvPr/>
        </p:nvSpPr>
        <p:spPr>
          <a:xfrm rot="4500">
            <a:off x="8065375" y="2212254"/>
            <a:ext cx="229200" cy="5163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97" name="Google Shape;597;p47"/>
          <p:cNvSpPr/>
          <p:nvPr/>
        </p:nvSpPr>
        <p:spPr>
          <a:xfrm>
            <a:off x="37725" y="1692638"/>
            <a:ext cx="603600" cy="2925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" name="Google Shape;598;p47"/>
          <p:cNvSpPr/>
          <p:nvPr/>
        </p:nvSpPr>
        <p:spPr>
          <a:xfrm>
            <a:off x="5889075" y="1694450"/>
            <a:ext cx="346200" cy="159600"/>
          </a:xfrm>
          <a:prstGeom prst="wedgeRectCallout">
            <a:avLst>
              <a:gd fmla="val 102708" name="adj1"/>
              <a:gd fmla="val 85096" name="adj2"/>
            </a:avLst>
          </a:prstGeom>
          <a:solidFill>
            <a:srgbClr val="0B5394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(3)</a:t>
            </a:r>
            <a:endParaRPr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99" name="Google Shape;599;p47"/>
          <p:cNvSpPr/>
          <p:nvPr/>
        </p:nvSpPr>
        <p:spPr>
          <a:xfrm>
            <a:off x="6135925" y="1394875"/>
            <a:ext cx="346200" cy="159600"/>
          </a:xfrm>
          <a:prstGeom prst="wedgeRectCallout">
            <a:avLst>
              <a:gd fmla="val 57915" name="adj1"/>
              <a:gd fmla="val 241917" name="adj2"/>
            </a:avLst>
          </a:prstGeom>
          <a:solidFill>
            <a:srgbClr val="0B5394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(34)</a:t>
            </a:r>
            <a:endParaRPr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48"/>
          <p:cNvSpPr txBox="1"/>
          <p:nvPr>
            <p:ph idx="4294967295" type="title"/>
          </p:nvPr>
        </p:nvSpPr>
        <p:spPr>
          <a:xfrm>
            <a:off x="884550" y="1443175"/>
            <a:ext cx="7374900" cy="1186800"/>
          </a:xfrm>
          <a:prstGeom prst="rect">
            <a:avLst/>
          </a:prstGeom>
          <a:solidFill>
            <a:srgbClr val="F3F3F3"/>
          </a:solidFill>
          <a:ln cap="flat" cmpd="sng" w="19050">
            <a:solidFill>
              <a:srgbClr val="674E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en" sz="3350">
                <a:latin typeface="Times New Roman"/>
                <a:ea typeface="Times New Roman"/>
                <a:cs typeface="Times New Roman"/>
                <a:sym typeface="Times New Roman"/>
              </a:rPr>
              <a:t>Inward Old Invoice </a:t>
            </a:r>
            <a:endParaRPr b="1" sz="335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en" sz="3350">
                <a:latin typeface="Times New Roman"/>
                <a:ea typeface="Times New Roman"/>
                <a:cs typeface="Times New Roman"/>
                <a:sym typeface="Times New Roman"/>
              </a:rPr>
              <a:t>(  Purchase)</a:t>
            </a:r>
            <a:endParaRPr b="1" sz="335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05" name="Google Shape;605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850" y="56225"/>
            <a:ext cx="894602" cy="459032"/>
          </a:xfrm>
          <a:prstGeom prst="rect">
            <a:avLst/>
          </a:prstGeom>
          <a:noFill/>
          <a:ln>
            <a:noFill/>
          </a:ln>
        </p:spPr>
      </p:pic>
      <p:sp>
        <p:nvSpPr>
          <p:cNvPr id="606" name="Google Shape;606;p48"/>
          <p:cNvSpPr txBox="1"/>
          <p:nvPr/>
        </p:nvSpPr>
        <p:spPr>
          <a:xfrm>
            <a:off x="1614700" y="0"/>
            <a:ext cx="6892200" cy="6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                               </a:t>
            </a:r>
            <a:r>
              <a:rPr b="1" lang="en" sz="1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User Manual - SAP approval workflow</a:t>
            </a:r>
            <a:endParaRPr b="1" sz="1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0000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49"/>
          <p:cNvSpPr txBox="1"/>
          <p:nvPr/>
        </p:nvSpPr>
        <p:spPr>
          <a:xfrm>
            <a:off x="1161075" y="665025"/>
            <a:ext cx="7009200" cy="39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83775" lIns="83775" spcFirstLastPara="1" rIns="83775" wrap="square" tIns="837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 u="sng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Process For Purchase workflow:</a:t>
            </a:r>
            <a:endParaRPr b="1" sz="1100" u="sng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 u="sng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1890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1.Create Request by Users ( PROD / MMD / QAD / MED )</a:t>
            </a:r>
            <a:endParaRPr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1890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2.Add Process - Fill in required details</a:t>
            </a:r>
            <a:endParaRPr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1890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3. Submit for Approval to Level 1 User</a:t>
            </a:r>
            <a:endParaRPr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Purchase Approval Workflow</a:t>
            </a:r>
            <a:endParaRPr b="1"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Case (i):</a:t>
            </a:r>
            <a:br>
              <a:rPr b="1"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If invoice date is less than 1 year:</a:t>
            </a:r>
            <a:br>
              <a:rPr b="1"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	Level 1:</a:t>
            </a:r>
            <a:r>
              <a:rPr b="1"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Corp MRPC</a:t>
            </a:r>
            <a:r>
              <a:rPr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approves →  </a:t>
            </a:r>
            <a:r>
              <a:rPr b="1"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Send to SAP</a:t>
            </a:r>
            <a:endParaRPr b="1"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Case (ii):</a:t>
            </a:r>
            <a:br>
              <a:rPr b="1"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If invoice date is more than 1 year:</a:t>
            </a:r>
            <a:br>
              <a:rPr b="1"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	 Level 1:</a:t>
            </a:r>
            <a:r>
              <a:rPr b="1"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Corp MRPC</a:t>
            </a:r>
            <a:r>
              <a:rPr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reviews and sends to:</a:t>
            </a:r>
            <a:br>
              <a:rPr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       Level 2: </a:t>
            </a:r>
            <a:r>
              <a:rPr b="1"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Corp Finance Head</a:t>
            </a:r>
            <a:r>
              <a:rPr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or </a:t>
            </a:r>
            <a:r>
              <a:rPr b="1"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Corp MMD Head.  </a:t>
            </a:r>
            <a:r>
              <a:rPr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If approved → </a:t>
            </a:r>
            <a:r>
              <a:rPr b="1"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Send to SAP</a:t>
            </a:r>
            <a:endParaRPr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</a:t>
            </a:r>
            <a:r>
              <a:rPr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Requester Page Visible Data: - Only data uploaded by the logged-in user, </a:t>
            </a:r>
            <a:endParaRPr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Statuses: </a:t>
            </a:r>
            <a:r>
              <a:rPr b="1" lang="en" sz="1100">
                <a:solidFill>
                  <a:srgbClr val="18803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Waiting, New</a:t>
            </a:r>
            <a:r>
              <a:rPr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b="1" lang="en" sz="1100">
                <a:solidFill>
                  <a:srgbClr val="18803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Rejected</a:t>
            </a:r>
            <a:endParaRPr b="1" sz="1100">
              <a:solidFill>
                <a:srgbClr val="18803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</a:t>
            </a:r>
            <a:r>
              <a:rPr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Download Option: - Filtered by From–To Date </a:t>
            </a:r>
            <a:endParaRPr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6. Editability: - Enabled only if status is</a:t>
            </a:r>
            <a:r>
              <a:rPr b="1"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lang="en" sz="1100">
                <a:solidFill>
                  <a:srgbClr val="18803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Waiting, </a:t>
            </a:r>
            <a:r>
              <a:rPr b="1" lang="en" sz="1100">
                <a:solidFill>
                  <a:srgbClr val="18803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New, Rejected</a:t>
            </a:r>
            <a:endParaRPr b="1" sz="1100">
              <a:solidFill>
                <a:srgbClr val="18803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		 </a:t>
            </a:r>
            <a:r>
              <a:rPr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Select rows using Edit After making corrections, </a:t>
            </a:r>
            <a:r>
              <a:rPr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Resubmit </a:t>
            </a:r>
            <a:br>
              <a:rPr lang="en" sz="1100">
                <a:solidFill>
                  <a:srgbClr val="188038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 sz="1100">
                <a:solidFill>
                  <a:srgbClr val="18803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</a:t>
            </a:r>
            <a:br>
              <a:rPr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</a:t>
            </a:r>
            <a:endParaRPr b="1" sz="1100">
              <a:solidFill>
                <a:srgbClr val="18803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</a:t>
            </a:r>
            <a:endParaRPr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18906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1890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1890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12" name="Google Shape;612;p49"/>
          <p:cNvSpPr txBox="1"/>
          <p:nvPr>
            <p:ph idx="4294967295" type="title"/>
          </p:nvPr>
        </p:nvSpPr>
        <p:spPr>
          <a:xfrm>
            <a:off x="966725" y="20600"/>
            <a:ext cx="8158800" cy="4527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8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000">
                <a:latin typeface="Lato"/>
                <a:ea typeface="Lato"/>
                <a:cs typeface="Lato"/>
                <a:sym typeface="Lato"/>
              </a:rPr>
              <a:t>Inward of Old Invoices (Purchase) Movement Transaction</a:t>
            </a:r>
            <a:endParaRPr b="1" sz="20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0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13" name="Google Shape;613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91" y="20600"/>
            <a:ext cx="882259" cy="452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50"/>
          <p:cNvSpPr/>
          <p:nvPr/>
        </p:nvSpPr>
        <p:spPr>
          <a:xfrm>
            <a:off x="0" y="4177975"/>
            <a:ext cx="9144000" cy="965700"/>
          </a:xfrm>
          <a:prstGeom prst="roundRect">
            <a:avLst>
              <a:gd fmla="val 10647" name="adj"/>
            </a:avLst>
          </a:prstGeom>
          <a:noFill/>
          <a:ln cap="flat" cmpd="sng" w="19050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 u="sng">
                <a:solidFill>
                  <a:srgbClr val="351C75"/>
                </a:solidFill>
                <a:latin typeface="Lato"/>
                <a:ea typeface="Lato"/>
                <a:cs typeface="Lato"/>
                <a:sym typeface="Lato"/>
              </a:rPr>
              <a:t>Approval workflow:</a:t>
            </a:r>
            <a:r>
              <a:rPr b="1" lang="en" sz="1100">
                <a:solidFill>
                  <a:srgbClr val="351C75"/>
                </a:solidFill>
                <a:latin typeface="Lato"/>
                <a:ea typeface="Lato"/>
                <a:cs typeface="Lato"/>
                <a:sym typeface="Lato"/>
              </a:rPr>
              <a:t>   </a:t>
            </a:r>
            <a:r>
              <a:rPr b="1" lang="en" sz="1100">
                <a:solidFill>
                  <a:srgbClr val="351C75"/>
                </a:solidFill>
                <a:latin typeface="Lato"/>
                <a:ea typeface="Lato"/>
                <a:cs typeface="Lato"/>
                <a:sym typeface="Lato"/>
              </a:rPr>
              <a:t>Request &gt;&gt;&gt;</a:t>
            </a:r>
            <a:r>
              <a:rPr b="1" lang="en" sz="1100">
                <a:solidFill>
                  <a:srgbClr val="351C75"/>
                </a:solidFill>
              </a:rPr>
              <a:t> Follows Case (i) or Case (ii) based on Invoice Date:</a:t>
            </a:r>
            <a:endParaRPr b="1" sz="1100">
              <a:solidFill>
                <a:srgbClr val="351C75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351C75"/>
                </a:solidFill>
              </a:rPr>
              <a:t>Case (i): Invoice &lt; 1 Year.	Level 1: Corp MRPC </a:t>
            </a:r>
            <a:r>
              <a:rPr b="1" lang="en" sz="1100">
                <a:solidFill>
                  <a:srgbClr val="351C75"/>
                </a:solidFill>
                <a:latin typeface="Lato"/>
                <a:ea typeface="Lato"/>
                <a:cs typeface="Lato"/>
                <a:sym typeface="Lato"/>
              </a:rPr>
              <a:t>&gt;&gt;&gt;</a:t>
            </a:r>
            <a:r>
              <a:rPr b="1" lang="en" sz="1100">
                <a:solidFill>
                  <a:srgbClr val="351C75"/>
                </a:solidFill>
              </a:rPr>
              <a:t> </a:t>
            </a:r>
            <a:r>
              <a:rPr b="1" lang="en" sz="1100">
                <a:solidFill>
                  <a:srgbClr val="351C75"/>
                </a:solidFill>
              </a:rPr>
              <a:t> Send to SAP</a:t>
            </a:r>
            <a:endParaRPr b="1" sz="1100">
              <a:solidFill>
                <a:srgbClr val="351C75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351C75"/>
                </a:solidFill>
              </a:rPr>
              <a:t>Case (ii): Invoice &gt; 1 Year. 	Level 1: Corp MRPC </a:t>
            </a:r>
            <a:r>
              <a:rPr b="1" lang="en" sz="1100">
                <a:solidFill>
                  <a:srgbClr val="351C75"/>
                </a:solidFill>
                <a:latin typeface="Lato"/>
                <a:ea typeface="Lato"/>
                <a:cs typeface="Lato"/>
                <a:sym typeface="Lato"/>
              </a:rPr>
              <a:t>&gt;&gt;&gt;</a:t>
            </a:r>
            <a:r>
              <a:rPr b="1" lang="en" sz="1100">
                <a:solidFill>
                  <a:srgbClr val="351C75"/>
                </a:solidFill>
              </a:rPr>
              <a:t> </a:t>
            </a:r>
            <a:r>
              <a:rPr b="1" lang="en" sz="1100">
                <a:solidFill>
                  <a:srgbClr val="351C75"/>
                </a:solidFill>
              </a:rPr>
              <a:t>Level 2: Corp Finance Head or Corp </a:t>
            </a:r>
            <a:r>
              <a:rPr b="1" lang="en" sz="1100">
                <a:solidFill>
                  <a:srgbClr val="351C75"/>
                </a:solidFill>
              </a:rPr>
              <a:t>MMD </a:t>
            </a:r>
            <a:r>
              <a:rPr b="1" lang="en" sz="1100">
                <a:solidFill>
                  <a:srgbClr val="351C75"/>
                </a:solidFill>
              </a:rPr>
              <a:t>Head</a:t>
            </a:r>
            <a:r>
              <a:rPr b="1" lang="en" sz="1100">
                <a:solidFill>
                  <a:srgbClr val="351C75"/>
                </a:solidFill>
                <a:latin typeface="Lato"/>
                <a:ea typeface="Lato"/>
                <a:cs typeface="Lato"/>
                <a:sym typeface="Lato"/>
              </a:rPr>
              <a:t>&gt;&gt;&gt;</a:t>
            </a:r>
            <a:r>
              <a:rPr b="1" lang="en" sz="1100">
                <a:solidFill>
                  <a:srgbClr val="351C75"/>
                </a:solidFill>
              </a:rPr>
              <a:t> </a:t>
            </a:r>
            <a:r>
              <a:rPr b="1" lang="en" sz="1100">
                <a:solidFill>
                  <a:srgbClr val="351C75"/>
                </a:solidFill>
              </a:rPr>
              <a:t>Send to SAP</a:t>
            </a:r>
            <a:endParaRPr b="1" sz="1100">
              <a:solidFill>
                <a:srgbClr val="351C75"/>
              </a:solidFill>
            </a:endParaRPr>
          </a:p>
          <a:p>
            <a:pPr indent="0" lvl="0" marL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100" u="sng">
              <a:solidFill>
                <a:srgbClr val="351C75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 u="sng">
              <a:solidFill>
                <a:srgbClr val="351C75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19" name="Google Shape;619;p50"/>
          <p:cNvSpPr/>
          <p:nvPr/>
        </p:nvSpPr>
        <p:spPr>
          <a:xfrm rot="-5395500">
            <a:off x="4726638" y="1602450"/>
            <a:ext cx="229200" cy="4167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20" name="Google Shape;620;p50"/>
          <p:cNvSpPr/>
          <p:nvPr/>
        </p:nvSpPr>
        <p:spPr>
          <a:xfrm rot="-5395422">
            <a:off x="2590014" y="1568875"/>
            <a:ext cx="225300" cy="4839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21" name="Google Shape;621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000" y="1196100"/>
            <a:ext cx="2272801" cy="122943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pic>
        <p:nvPicPr>
          <p:cNvPr id="622" name="Google Shape;622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05525" y="1214763"/>
            <a:ext cx="1566475" cy="11921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pic>
        <p:nvPicPr>
          <p:cNvPr id="623" name="Google Shape;623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49750" y="1209225"/>
            <a:ext cx="3966298" cy="11921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pic>
        <p:nvPicPr>
          <p:cNvPr id="624" name="Google Shape;624;p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54150" y="2862025"/>
            <a:ext cx="1723300" cy="12294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sp>
        <p:nvSpPr>
          <p:cNvPr id="625" name="Google Shape;625;p50"/>
          <p:cNvSpPr/>
          <p:nvPr/>
        </p:nvSpPr>
        <p:spPr>
          <a:xfrm>
            <a:off x="7341450" y="1287550"/>
            <a:ext cx="1056300" cy="452700"/>
          </a:xfrm>
          <a:prstGeom prst="wedgeRectCallout">
            <a:avLst>
              <a:gd fmla="val 82136" name="adj1"/>
              <a:gd fmla="val 51436" name="adj2"/>
            </a:avLst>
          </a:prstGeom>
          <a:solidFill>
            <a:srgbClr val="0B5394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</a:rPr>
              <a:t>(3)Click here to add Purchase</a:t>
            </a:r>
            <a:endParaRPr sz="1000">
              <a:solidFill>
                <a:schemeClr val="lt1"/>
              </a:solidFill>
            </a:endParaRPr>
          </a:p>
        </p:txBody>
      </p:sp>
      <p:sp>
        <p:nvSpPr>
          <p:cNvPr id="626" name="Google Shape;626;p50"/>
          <p:cNvSpPr/>
          <p:nvPr/>
        </p:nvSpPr>
        <p:spPr>
          <a:xfrm>
            <a:off x="1397225" y="1521050"/>
            <a:ext cx="1008600" cy="346200"/>
          </a:xfrm>
          <a:prstGeom prst="wedgeRectCallout">
            <a:avLst>
              <a:gd fmla="val 17576" name="adj1"/>
              <a:gd fmla="val 73895" name="adj2"/>
            </a:avLst>
          </a:prstGeom>
          <a:solidFill>
            <a:srgbClr val="0B5394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Click here </a:t>
            </a:r>
            <a:endParaRPr sz="11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27" name="Google Shape;627;p50"/>
          <p:cNvSpPr txBox="1"/>
          <p:nvPr>
            <p:ph type="title"/>
          </p:nvPr>
        </p:nvSpPr>
        <p:spPr>
          <a:xfrm>
            <a:off x="966725" y="20600"/>
            <a:ext cx="8158800" cy="4527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000">
                <a:latin typeface="Times New Roman"/>
                <a:ea typeface="Times New Roman"/>
                <a:cs typeface="Times New Roman"/>
                <a:sym typeface="Times New Roman"/>
              </a:rPr>
              <a:t> Inward of Old Invoices Purchase Request (Requester) </a:t>
            </a:r>
            <a:endParaRPr b="1"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28" name="Google Shape;628;p5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4591" y="20600"/>
            <a:ext cx="882259" cy="452699"/>
          </a:xfrm>
          <a:prstGeom prst="rect">
            <a:avLst/>
          </a:prstGeom>
          <a:noFill/>
          <a:ln>
            <a:noFill/>
          </a:ln>
        </p:spPr>
      </p:pic>
      <p:sp>
        <p:nvSpPr>
          <p:cNvPr id="629" name="Google Shape;629;p50"/>
          <p:cNvSpPr/>
          <p:nvPr/>
        </p:nvSpPr>
        <p:spPr>
          <a:xfrm>
            <a:off x="5052838" y="800275"/>
            <a:ext cx="3966300" cy="346200"/>
          </a:xfrm>
          <a:prstGeom prst="roundRect">
            <a:avLst>
              <a:gd fmla="val 5675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</a:rPr>
              <a:t>Purchase </a:t>
            </a:r>
            <a:r>
              <a:rPr b="1"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Requester Page</a:t>
            </a:r>
            <a:endParaRPr b="1"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30" name="Google Shape;630;p50"/>
          <p:cNvSpPr/>
          <p:nvPr/>
        </p:nvSpPr>
        <p:spPr>
          <a:xfrm>
            <a:off x="2970075" y="738325"/>
            <a:ext cx="1602000" cy="428100"/>
          </a:xfrm>
          <a:prstGeom prst="roundRect">
            <a:avLst>
              <a:gd fmla="val 5675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(2)Click to Start a </a:t>
            </a:r>
            <a:r>
              <a:rPr b="1" lang="en" sz="1000">
                <a:solidFill>
                  <a:schemeClr val="lt1"/>
                </a:solidFill>
              </a:rPr>
              <a:t>Purchase </a:t>
            </a:r>
            <a:r>
              <a:rPr b="1"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Request</a:t>
            </a:r>
            <a:endParaRPr b="1"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31" name="Google Shape;631;p50"/>
          <p:cNvSpPr/>
          <p:nvPr/>
        </p:nvSpPr>
        <p:spPr>
          <a:xfrm>
            <a:off x="127000" y="701850"/>
            <a:ext cx="2272800" cy="428100"/>
          </a:xfrm>
          <a:prstGeom prst="roundRect">
            <a:avLst>
              <a:gd fmla="val 5675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(1)Transaction Page Navigation</a:t>
            </a:r>
            <a:endParaRPr b="1"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32" name="Google Shape;632;p50"/>
          <p:cNvSpPr/>
          <p:nvPr/>
        </p:nvSpPr>
        <p:spPr>
          <a:xfrm>
            <a:off x="6333038" y="2510100"/>
            <a:ext cx="1765500" cy="336900"/>
          </a:xfrm>
          <a:prstGeom prst="roundRect">
            <a:avLst>
              <a:gd fmla="val 6486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(4) Add</a:t>
            </a:r>
            <a:endParaRPr b="1"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33" name="Google Shape;633;p50"/>
          <p:cNvSpPr/>
          <p:nvPr/>
        </p:nvSpPr>
        <p:spPr>
          <a:xfrm flipH="1" rot="-5400000">
            <a:off x="8227650" y="2355288"/>
            <a:ext cx="887100" cy="432900"/>
          </a:xfrm>
          <a:prstGeom prst="bentUpArrow">
            <a:avLst>
              <a:gd fmla="val 25000" name="adj1"/>
              <a:gd fmla="val 25000" name="adj2"/>
              <a:gd fmla="val 25000" name="adj3"/>
            </a:avLst>
          </a:prstGeom>
          <a:solidFill>
            <a:srgbClr val="0B5394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51"/>
          <p:cNvSpPr/>
          <p:nvPr/>
        </p:nvSpPr>
        <p:spPr>
          <a:xfrm rot="-5395500">
            <a:off x="6754963" y="1815863"/>
            <a:ext cx="229200" cy="4167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39" name="Google Shape;639;p51"/>
          <p:cNvSpPr/>
          <p:nvPr/>
        </p:nvSpPr>
        <p:spPr>
          <a:xfrm rot="-5395422">
            <a:off x="4036964" y="1837000"/>
            <a:ext cx="225300" cy="4839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40" name="Google Shape;640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7425" y="1378700"/>
            <a:ext cx="2289600" cy="12572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pic>
        <p:nvPicPr>
          <p:cNvPr id="641" name="Google Shape;641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0525" y="1344925"/>
            <a:ext cx="3777000" cy="129105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</p:pic>
      <p:pic>
        <p:nvPicPr>
          <p:cNvPr id="642" name="Google Shape;642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78075" y="1378700"/>
            <a:ext cx="2047175" cy="12572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pic>
        <p:nvPicPr>
          <p:cNvPr id="643" name="Google Shape;643;p5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43700" y="3241825"/>
            <a:ext cx="1383025" cy="8668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pic>
        <p:nvPicPr>
          <p:cNvPr id="644" name="Google Shape;644;p5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761276" y="3339250"/>
            <a:ext cx="1672500" cy="7694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sp>
        <p:nvSpPr>
          <p:cNvPr id="645" name="Google Shape;645;p51"/>
          <p:cNvSpPr/>
          <p:nvPr/>
        </p:nvSpPr>
        <p:spPr>
          <a:xfrm>
            <a:off x="0" y="4192700"/>
            <a:ext cx="9144000" cy="951000"/>
          </a:xfrm>
          <a:prstGeom prst="roundRect">
            <a:avLst>
              <a:gd fmla="val 10647" name="adj"/>
            </a:avLst>
          </a:prstGeom>
          <a:noFill/>
          <a:ln cap="flat" cmpd="sng" w="19050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 u="sng">
                <a:solidFill>
                  <a:srgbClr val="351C75"/>
                </a:solidFill>
                <a:latin typeface="Lato"/>
                <a:ea typeface="Lato"/>
                <a:cs typeface="Lato"/>
                <a:sym typeface="Lato"/>
              </a:rPr>
              <a:t>Approval workflow:</a:t>
            </a:r>
            <a:r>
              <a:rPr b="1" lang="en" sz="1000">
                <a:solidFill>
                  <a:srgbClr val="351C75"/>
                </a:solidFill>
                <a:latin typeface="Lato"/>
                <a:ea typeface="Lato"/>
                <a:cs typeface="Lato"/>
                <a:sym typeface="Lato"/>
              </a:rPr>
              <a:t>  Request &gt;&gt;&gt;</a:t>
            </a:r>
            <a:r>
              <a:rPr b="1" lang="en" sz="1000">
                <a:solidFill>
                  <a:srgbClr val="351C75"/>
                </a:solidFill>
              </a:rPr>
              <a:t> Follows Case (i) or Case (ii) based on Invoice Date:</a:t>
            </a:r>
            <a:endParaRPr b="1" sz="1000">
              <a:solidFill>
                <a:srgbClr val="351C75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351C75"/>
                </a:solidFill>
              </a:rPr>
              <a:t>Case (i): Invoice &lt; 1 Year.	Level 1: Corp MRPC </a:t>
            </a:r>
            <a:r>
              <a:rPr b="1" lang="en" sz="1000">
                <a:solidFill>
                  <a:srgbClr val="351C75"/>
                </a:solidFill>
                <a:latin typeface="Lato"/>
                <a:ea typeface="Lato"/>
                <a:cs typeface="Lato"/>
                <a:sym typeface="Lato"/>
              </a:rPr>
              <a:t>&gt;&gt;&gt;</a:t>
            </a:r>
            <a:r>
              <a:rPr b="1" lang="en" sz="1000">
                <a:solidFill>
                  <a:srgbClr val="351C75"/>
                </a:solidFill>
              </a:rPr>
              <a:t>  Send to SAP</a:t>
            </a:r>
            <a:endParaRPr b="1" sz="1000">
              <a:solidFill>
                <a:srgbClr val="351C75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351C75"/>
                </a:solidFill>
              </a:rPr>
              <a:t>Case (ii): Invoice &gt; 1 Year. 	Level 1: Corp MRPC </a:t>
            </a:r>
            <a:r>
              <a:rPr b="1" lang="en" sz="1000">
                <a:solidFill>
                  <a:srgbClr val="351C75"/>
                </a:solidFill>
                <a:latin typeface="Lato"/>
                <a:ea typeface="Lato"/>
                <a:cs typeface="Lato"/>
                <a:sym typeface="Lato"/>
              </a:rPr>
              <a:t>&gt;&gt;&gt;</a:t>
            </a:r>
            <a:r>
              <a:rPr b="1" lang="en" sz="1000">
                <a:solidFill>
                  <a:srgbClr val="351C75"/>
                </a:solidFill>
              </a:rPr>
              <a:t> Level 2: Corp Finance Head or Corp MMD Head</a:t>
            </a:r>
            <a:r>
              <a:rPr b="1" lang="en" sz="1000">
                <a:solidFill>
                  <a:srgbClr val="351C75"/>
                </a:solidFill>
                <a:latin typeface="Lato"/>
                <a:ea typeface="Lato"/>
                <a:cs typeface="Lato"/>
                <a:sym typeface="Lato"/>
              </a:rPr>
              <a:t>&gt;&gt;&gt;</a:t>
            </a:r>
            <a:r>
              <a:rPr b="1" lang="en" sz="1000">
                <a:solidFill>
                  <a:srgbClr val="351C75"/>
                </a:solidFill>
              </a:rPr>
              <a:t> Send to SAP</a:t>
            </a:r>
            <a:endParaRPr b="1" sz="1000">
              <a:solidFill>
                <a:srgbClr val="351C75"/>
              </a:solidFill>
            </a:endParaRPr>
          </a:p>
          <a:p>
            <a:pPr indent="0" lvl="0" marL="0" rtl="0" algn="l"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b="1" sz="1000" u="sng">
              <a:solidFill>
                <a:srgbClr val="351C75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 u="sng">
              <a:solidFill>
                <a:srgbClr val="351C75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46" name="Google Shape;646;p51"/>
          <p:cNvSpPr/>
          <p:nvPr/>
        </p:nvSpPr>
        <p:spPr>
          <a:xfrm>
            <a:off x="3743425" y="2945712"/>
            <a:ext cx="1708200" cy="355800"/>
          </a:xfrm>
          <a:prstGeom prst="roundRect">
            <a:avLst>
              <a:gd fmla="val 5675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(5)After editing, add a comment &amp; Resubmit</a:t>
            </a:r>
            <a:endParaRPr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47" name="Google Shape;647;p51"/>
          <p:cNvSpPr/>
          <p:nvPr/>
        </p:nvSpPr>
        <p:spPr>
          <a:xfrm>
            <a:off x="6425850" y="2934875"/>
            <a:ext cx="1418700" cy="286500"/>
          </a:xfrm>
          <a:prstGeom prst="roundRect">
            <a:avLst>
              <a:gd fmla="val 5675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(4)Click Here to</a:t>
            </a:r>
            <a:r>
              <a:rPr lang="en" sz="1000">
                <a:solidFill>
                  <a:srgbClr val="FFFFFF"/>
                </a:solidFill>
              </a:rPr>
              <a:t> </a:t>
            </a:r>
            <a:r>
              <a:rPr lang="en" sz="1000">
                <a:solidFill>
                  <a:srgbClr val="FFFFFF"/>
                </a:solidFill>
              </a:rPr>
              <a:t>Resubmit</a:t>
            </a:r>
            <a:endParaRPr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48" name="Google Shape;648;p51"/>
          <p:cNvSpPr/>
          <p:nvPr/>
        </p:nvSpPr>
        <p:spPr>
          <a:xfrm>
            <a:off x="7131950" y="3753975"/>
            <a:ext cx="299700" cy="2865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 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49" name="Google Shape;649;p51"/>
          <p:cNvSpPr/>
          <p:nvPr/>
        </p:nvSpPr>
        <p:spPr>
          <a:xfrm rot="5404500">
            <a:off x="5824138" y="3385850"/>
            <a:ext cx="229200" cy="4167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50" name="Google Shape;650;p51"/>
          <p:cNvSpPr txBox="1"/>
          <p:nvPr>
            <p:ph type="title"/>
          </p:nvPr>
        </p:nvSpPr>
        <p:spPr>
          <a:xfrm>
            <a:off x="966725" y="20600"/>
            <a:ext cx="8158800" cy="4527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000">
                <a:latin typeface="Times New Roman"/>
                <a:ea typeface="Times New Roman"/>
                <a:cs typeface="Times New Roman"/>
                <a:sym typeface="Times New Roman"/>
              </a:rPr>
              <a:t> Inward of Old Invoices Purchase Resubmit (Requester) </a:t>
            </a:r>
            <a:endParaRPr b="1"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(2)Click to Start a 201 Request</a:t>
            </a:r>
            <a:endParaRPr b="1" sz="12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(2)Clic(2)Click to Start a 201 Request</a:t>
            </a:r>
            <a:endParaRPr b="1" sz="12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 to Start a 201 Request</a:t>
            </a:r>
            <a:endParaRPr b="1" sz="12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51" name="Google Shape;651;p5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4591" y="20600"/>
            <a:ext cx="882259" cy="452699"/>
          </a:xfrm>
          <a:prstGeom prst="rect">
            <a:avLst/>
          </a:prstGeom>
          <a:noFill/>
          <a:ln>
            <a:noFill/>
          </a:ln>
        </p:spPr>
      </p:pic>
      <p:sp>
        <p:nvSpPr>
          <p:cNvPr id="652" name="Google Shape;652;p51"/>
          <p:cNvSpPr/>
          <p:nvPr/>
        </p:nvSpPr>
        <p:spPr>
          <a:xfrm>
            <a:off x="4417425" y="926000"/>
            <a:ext cx="2289600" cy="424200"/>
          </a:xfrm>
          <a:prstGeom prst="roundRect">
            <a:avLst>
              <a:gd fmla="val 5675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(2)  View the Approval Level &amp; Status</a:t>
            </a:r>
            <a:endParaRPr b="1"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53" name="Google Shape;653;p51"/>
          <p:cNvSpPr/>
          <p:nvPr/>
        </p:nvSpPr>
        <p:spPr>
          <a:xfrm>
            <a:off x="7078075" y="861800"/>
            <a:ext cx="2047200" cy="452700"/>
          </a:xfrm>
          <a:prstGeom prst="roundRect">
            <a:avLst>
              <a:gd fmla="val 5675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(3)Click Row to Edit Purchase </a:t>
            </a:r>
            <a:endParaRPr b="1"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54" name="Google Shape;654;p51"/>
          <p:cNvSpPr/>
          <p:nvPr/>
        </p:nvSpPr>
        <p:spPr>
          <a:xfrm>
            <a:off x="130525" y="890350"/>
            <a:ext cx="3812400" cy="424200"/>
          </a:xfrm>
          <a:prstGeom prst="roundRect">
            <a:avLst>
              <a:gd fmla="val 10881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</a:rPr>
              <a:t>(1)</a:t>
            </a:r>
            <a:r>
              <a:rPr b="1" lang="en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Requester Page After Rejected</a:t>
            </a:r>
            <a:endParaRPr b="1" sz="1000">
              <a:solidFill>
                <a:schemeClr val="lt1"/>
              </a:solidFill>
            </a:endParaRPr>
          </a:p>
        </p:txBody>
      </p:sp>
      <p:sp>
        <p:nvSpPr>
          <p:cNvPr id="655" name="Google Shape;655;p51"/>
          <p:cNvSpPr/>
          <p:nvPr/>
        </p:nvSpPr>
        <p:spPr>
          <a:xfrm>
            <a:off x="3379975" y="1888675"/>
            <a:ext cx="381300" cy="167700"/>
          </a:xfrm>
          <a:prstGeom prst="wedgeRectCallout">
            <a:avLst>
              <a:gd fmla="val 38382" name="adj1"/>
              <a:gd fmla="val 211106" name="adj2"/>
            </a:avLst>
          </a:prstGeom>
          <a:solidFill>
            <a:srgbClr val="0B5394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(4)</a:t>
            </a:r>
            <a:endParaRPr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56" name="Google Shape;656;p51"/>
          <p:cNvSpPr/>
          <p:nvPr/>
        </p:nvSpPr>
        <p:spPr>
          <a:xfrm>
            <a:off x="2925975" y="2023888"/>
            <a:ext cx="381300" cy="167700"/>
          </a:xfrm>
          <a:prstGeom prst="wedgeRectCallout">
            <a:avLst>
              <a:gd fmla="val 132999" name="adj1"/>
              <a:gd fmla="val 136106" name="adj2"/>
            </a:avLst>
          </a:prstGeom>
          <a:solidFill>
            <a:srgbClr val="0B5394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(3)</a:t>
            </a:r>
            <a:endParaRPr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57" name="Google Shape;657;p51"/>
          <p:cNvSpPr/>
          <p:nvPr/>
        </p:nvSpPr>
        <p:spPr>
          <a:xfrm flipH="1" rot="-5400000">
            <a:off x="7917900" y="2999238"/>
            <a:ext cx="887100" cy="432900"/>
          </a:xfrm>
          <a:prstGeom prst="bentUpArrow">
            <a:avLst>
              <a:gd fmla="val 25000" name="adj1"/>
              <a:gd fmla="val 25000" name="adj2"/>
              <a:gd fmla="val 25000" name="adj3"/>
            </a:avLst>
          </a:prstGeom>
          <a:solidFill>
            <a:srgbClr val="0B5394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52"/>
          <p:cNvSpPr/>
          <p:nvPr/>
        </p:nvSpPr>
        <p:spPr>
          <a:xfrm rot="-5395500">
            <a:off x="2463313" y="1542550"/>
            <a:ext cx="229200" cy="4167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63" name="Google Shape;663;p52"/>
          <p:cNvSpPr/>
          <p:nvPr/>
        </p:nvSpPr>
        <p:spPr>
          <a:xfrm rot="-5395500">
            <a:off x="6889413" y="1545575"/>
            <a:ext cx="229200" cy="4167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64" name="Google Shape;664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825" y="1306325"/>
            <a:ext cx="2172899" cy="8891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pic>
        <p:nvPicPr>
          <p:cNvPr id="665" name="Google Shape;665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31775" y="1306325"/>
            <a:ext cx="3875052" cy="8871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pic>
        <p:nvPicPr>
          <p:cNvPr id="666" name="Google Shape;666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22200" y="1314425"/>
            <a:ext cx="1864800" cy="8790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pic>
        <p:nvPicPr>
          <p:cNvPr id="667" name="Google Shape;667;p5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71425" y="2700475"/>
            <a:ext cx="1767300" cy="12915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sp>
        <p:nvSpPr>
          <p:cNvPr id="668" name="Google Shape;668;p52"/>
          <p:cNvSpPr/>
          <p:nvPr/>
        </p:nvSpPr>
        <p:spPr>
          <a:xfrm>
            <a:off x="0" y="4337825"/>
            <a:ext cx="9144000" cy="805500"/>
          </a:xfrm>
          <a:prstGeom prst="roundRect">
            <a:avLst>
              <a:gd fmla="val 10647" name="adj"/>
            </a:avLst>
          </a:prstGeom>
          <a:noFill/>
          <a:ln cap="flat" cmpd="sng" w="19050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351C75"/>
                </a:solidFill>
                <a:latin typeface="Lato"/>
                <a:ea typeface="Lato"/>
                <a:cs typeface="Lato"/>
                <a:sym typeface="Lato"/>
              </a:rPr>
              <a:t>Approver workflow :</a:t>
            </a:r>
            <a:r>
              <a:rPr b="1" lang="en" sz="1200">
                <a:solidFill>
                  <a:srgbClr val="351C75"/>
                </a:solidFill>
                <a:latin typeface="Lato"/>
                <a:ea typeface="Lato"/>
                <a:cs typeface="Lato"/>
                <a:sym typeface="Lato"/>
              </a:rPr>
              <a:t> 	</a:t>
            </a:r>
            <a:r>
              <a:rPr b="1" lang="en" sz="1200">
                <a:solidFill>
                  <a:srgbClr val="351C75"/>
                </a:solidFill>
              </a:rPr>
              <a:t>Case (i): Invoice &lt; 1 Year.	Level 1: Corp MRPC </a:t>
            </a:r>
            <a:r>
              <a:rPr b="1" lang="en" sz="1200">
                <a:solidFill>
                  <a:srgbClr val="351C75"/>
                </a:solidFill>
                <a:latin typeface="Lato"/>
                <a:ea typeface="Lato"/>
                <a:cs typeface="Lato"/>
                <a:sym typeface="Lato"/>
              </a:rPr>
              <a:t>&gt;&gt;&gt;</a:t>
            </a:r>
            <a:r>
              <a:rPr b="1" lang="en" sz="1200">
                <a:solidFill>
                  <a:srgbClr val="351C75"/>
                </a:solidFill>
              </a:rPr>
              <a:t>  Send to SAP</a:t>
            </a:r>
            <a:endParaRPr b="1" sz="1200">
              <a:solidFill>
                <a:srgbClr val="351C75"/>
              </a:solidFill>
            </a:endParaRPr>
          </a:p>
          <a:p>
            <a:pPr indent="457200" lvl="0" marL="1371600" rtl="0" algn="l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None/>
            </a:pPr>
            <a:r>
              <a:rPr b="1" lang="en" sz="1200">
                <a:solidFill>
                  <a:srgbClr val="351C75"/>
                </a:solidFill>
              </a:rPr>
              <a:t>Case (ii): Invoice &gt; 1 Year. 	Level 1: Corp MRPC </a:t>
            </a:r>
            <a:r>
              <a:rPr b="1" lang="en" sz="1200">
                <a:solidFill>
                  <a:srgbClr val="351C75"/>
                </a:solidFill>
                <a:latin typeface="Lato"/>
                <a:ea typeface="Lato"/>
                <a:cs typeface="Lato"/>
                <a:sym typeface="Lato"/>
              </a:rPr>
              <a:t>&gt;&gt;&gt;</a:t>
            </a:r>
            <a:r>
              <a:rPr b="1" lang="en" sz="1200">
                <a:solidFill>
                  <a:srgbClr val="351C75"/>
                </a:solidFill>
              </a:rPr>
              <a:t> Level 2: Corp Finance Head or Corp MMD Head    </a:t>
            </a:r>
            <a:r>
              <a:rPr b="1" lang="en" sz="1200">
                <a:solidFill>
                  <a:srgbClr val="351C75"/>
                </a:solidFill>
                <a:latin typeface="Lato"/>
                <a:ea typeface="Lato"/>
                <a:cs typeface="Lato"/>
                <a:sym typeface="Lato"/>
              </a:rPr>
              <a:t>&gt;&gt;&gt;</a:t>
            </a:r>
            <a:r>
              <a:rPr b="1" lang="en" sz="1200">
                <a:solidFill>
                  <a:srgbClr val="351C75"/>
                </a:solidFill>
              </a:rPr>
              <a:t>  Send to SAP</a:t>
            </a:r>
            <a:endParaRPr b="1" sz="1200" u="sng">
              <a:solidFill>
                <a:srgbClr val="351C75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69" name="Google Shape;669;p52"/>
          <p:cNvSpPr/>
          <p:nvPr/>
        </p:nvSpPr>
        <p:spPr>
          <a:xfrm>
            <a:off x="6271425" y="2360600"/>
            <a:ext cx="1767300" cy="292500"/>
          </a:xfrm>
          <a:prstGeom prst="roundRect">
            <a:avLst>
              <a:gd fmla="val 6982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(4)Action</a:t>
            </a:r>
            <a:endParaRPr b="1"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70" name="Google Shape;670;p52"/>
          <p:cNvSpPr/>
          <p:nvPr/>
        </p:nvSpPr>
        <p:spPr>
          <a:xfrm>
            <a:off x="1331900" y="1604638"/>
            <a:ext cx="603600" cy="2925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1" name="Google Shape;671;p52"/>
          <p:cNvSpPr/>
          <p:nvPr/>
        </p:nvSpPr>
        <p:spPr>
          <a:xfrm flipH="1" rot="-5400000">
            <a:off x="8126925" y="2558988"/>
            <a:ext cx="887100" cy="432900"/>
          </a:xfrm>
          <a:prstGeom prst="bentUpArrow">
            <a:avLst>
              <a:gd fmla="val 25000" name="adj1"/>
              <a:gd fmla="val 25000" name="adj2"/>
              <a:gd fmla="val 25000" name="adj3"/>
            </a:avLst>
          </a:prstGeom>
          <a:solidFill>
            <a:srgbClr val="0B5394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2" name="Google Shape;672;p52"/>
          <p:cNvSpPr txBox="1"/>
          <p:nvPr>
            <p:ph type="title"/>
          </p:nvPr>
        </p:nvSpPr>
        <p:spPr>
          <a:xfrm>
            <a:off x="966725" y="20600"/>
            <a:ext cx="8158800" cy="4527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000">
                <a:latin typeface="Times New Roman"/>
                <a:ea typeface="Times New Roman"/>
                <a:cs typeface="Times New Roman"/>
                <a:sym typeface="Times New Roman"/>
              </a:rPr>
              <a:t> Inward of Old Invoices Purchase Approval (Approver)</a:t>
            </a:r>
            <a:endParaRPr b="1"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73" name="Google Shape;673;p5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4591" y="20600"/>
            <a:ext cx="882259" cy="452699"/>
          </a:xfrm>
          <a:prstGeom prst="rect">
            <a:avLst/>
          </a:prstGeom>
          <a:noFill/>
          <a:ln>
            <a:noFill/>
          </a:ln>
        </p:spPr>
      </p:pic>
      <p:sp>
        <p:nvSpPr>
          <p:cNvPr id="674" name="Google Shape;674;p52"/>
          <p:cNvSpPr/>
          <p:nvPr/>
        </p:nvSpPr>
        <p:spPr>
          <a:xfrm>
            <a:off x="7212525" y="938775"/>
            <a:ext cx="1864800" cy="328200"/>
          </a:xfrm>
          <a:prstGeom prst="roundRect">
            <a:avLst>
              <a:gd fmla="val 6982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(3) View Details </a:t>
            </a:r>
            <a:endParaRPr b="1"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75" name="Google Shape;675;p52"/>
          <p:cNvSpPr/>
          <p:nvPr/>
        </p:nvSpPr>
        <p:spPr>
          <a:xfrm>
            <a:off x="2786425" y="926725"/>
            <a:ext cx="3920400" cy="328200"/>
          </a:xfrm>
          <a:prstGeom prst="roundRect">
            <a:avLst>
              <a:gd fmla="val 6982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(2) Approver Page </a:t>
            </a:r>
            <a:endParaRPr b="1"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76" name="Google Shape;676;p52"/>
          <p:cNvSpPr/>
          <p:nvPr/>
        </p:nvSpPr>
        <p:spPr>
          <a:xfrm>
            <a:off x="107825" y="926725"/>
            <a:ext cx="2172900" cy="328200"/>
          </a:xfrm>
          <a:prstGeom prst="roundRect">
            <a:avLst>
              <a:gd fmla="val 6982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Approver Home Page</a:t>
            </a:r>
            <a:endParaRPr b="1"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77" name="Google Shape;677;p52"/>
          <p:cNvSpPr/>
          <p:nvPr/>
        </p:nvSpPr>
        <p:spPr>
          <a:xfrm>
            <a:off x="5539450" y="1604638"/>
            <a:ext cx="381300" cy="167700"/>
          </a:xfrm>
          <a:prstGeom prst="wedgeRectCallout">
            <a:avLst>
              <a:gd fmla="val 132999" name="adj1"/>
              <a:gd fmla="val 136106" name="adj2"/>
            </a:avLst>
          </a:prstGeom>
          <a:solidFill>
            <a:srgbClr val="0B5394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(4)</a:t>
            </a:r>
            <a:endParaRPr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78" name="Google Shape;678;p52"/>
          <p:cNvSpPr/>
          <p:nvPr/>
        </p:nvSpPr>
        <p:spPr>
          <a:xfrm>
            <a:off x="5967375" y="1471613"/>
            <a:ext cx="381300" cy="167700"/>
          </a:xfrm>
          <a:prstGeom prst="wedgeRectCallout">
            <a:avLst>
              <a:gd fmla="val 69630" name="adj1"/>
              <a:gd fmla="val 203988" name="adj2"/>
            </a:avLst>
          </a:prstGeom>
          <a:solidFill>
            <a:srgbClr val="0B5394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(3)</a:t>
            </a:r>
            <a:endParaRPr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53"/>
          <p:cNvSpPr txBox="1"/>
          <p:nvPr>
            <p:ph idx="4294967295" type="title"/>
          </p:nvPr>
        </p:nvSpPr>
        <p:spPr>
          <a:xfrm>
            <a:off x="884550" y="1495150"/>
            <a:ext cx="7374900" cy="1186800"/>
          </a:xfrm>
          <a:prstGeom prst="rect">
            <a:avLst/>
          </a:prstGeom>
          <a:solidFill>
            <a:srgbClr val="F3F3F3"/>
          </a:solidFill>
          <a:ln cap="flat" cmpd="sng" w="19050">
            <a:solidFill>
              <a:srgbClr val="674E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en" sz="3377">
                <a:latin typeface="Times New Roman"/>
                <a:ea typeface="Times New Roman"/>
                <a:cs typeface="Times New Roman"/>
                <a:sym typeface="Times New Roman"/>
              </a:rPr>
              <a:t>Inward Old Invoice </a:t>
            </a:r>
            <a:endParaRPr b="1" sz="3377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en" sz="3377"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b="1" lang="en" sz="3350">
                <a:latin typeface="Times New Roman"/>
                <a:ea typeface="Times New Roman"/>
                <a:cs typeface="Times New Roman"/>
                <a:sym typeface="Times New Roman"/>
              </a:rPr>
              <a:t> Service</a:t>
            </a:r>
            <a:r>
              <a:rPr b="1" lang="en" sz="3377">
                <a:latin typeface="Times New Roman"/>
                <a:ea typeface="Times New Roman"/>
                <a:cs typeface="Times New Roman"/>
                <a:sym typeface="Times New Roman"/>
              </a:rPr>
              <a:t> )</a:t>
            </a:r>
            <a:endParaRPr b="1" sz="3377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84" name="Google Shape;684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850" y="56225"/>
            <a:ext cx="894602" cy="459032"/>
          </a:xfrm>
          <a:prstGeom prst="rect">
            <a:avLst/>
          </a:prstGeom>
          <a:noFill/>
          <a:ln>
            <a:noFill/>
          </a:ln>
        </p:spPr>
      </p:pic>
      <p:sp>
        <p:nvSpPr>
          <p:cNvPr id="685" name="Google Shape;685;p53"/>
          <p:cNvSpPr txBox="1"/>
          <p:nvPr/>
        </p:nvSpPr>
        <p:spPr>
          <a:xfrm>
            <a:off x="1614700" y="0"/>
            <a:ext cx="6892200" cy="6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                               </a:t>
            </a:r>
            <a:r>
              <a:rPr b="1" lang="en" sz="1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User Manual - SAP approval workflow</a:t>
            </a:r>
            <a:endParaRPr b="1" sz="1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0000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54"/>
          <p:cNvSpPr txBox="1"/>
          <p:nvPr/>
        </p:nvSpPr>
        <p:spPr>
          <a:xfrm>
            <a:off x="1161075" y="665025"/>
            <a:ext cx="7009200" cy="36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83775" lIns="83775" spcFirstLastPara="1" rIns="83775" wrap="square" tIns="837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 u="sng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Process For Service workflow:</a:t>
            </a:r>
            <a:endParaRPr b="1" sz="1500" u="sng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 u="sng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1890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1.Create Request by Users ( PROD / MMD / QAD / MED )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1890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2.Add Process - Fill in required details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1890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3.Submit for Approval to Level 1 User.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38293" lvl="0" marL="876107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Level 1 : 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PLANT FINANCE HEAD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Level 2 : CORP MRPC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		Level 3 : CORP FINANCE HEAD 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5. Requester Page Visible Data: - Only data uploaded by the logged-in user, 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Statuses: </a:t>
            </a:r>
            <a:r>
              <a:rPr b="1" lang="en">
                <a:solidFill>
                  <a:srgbClr val="18803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Waiting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b="1" lang="en">
                <a:solidFill>
                  <a:srgbClr val="18803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New, Rejected</a:t>
            </a:r>
            <a:endParaRPr b="1">
              <a:solidFill>
                <a:srgbClr val="18803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6. Download Option: - Filtered by From–To Date 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7. Editability: - Enabled only if status is</a:t>
            </a:r>
            <a:r>
              <a:rPr b="1"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lang="en">
                <a:solidFill>
                  <a:srgbClr val="18803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Waiting, </a:t>
            </a:r>
            <a:r>
              <a:rPr b="1" lang="en">
                <a:solidFill>
                  <a:srgbClr val="18803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New, </a:t>
            </a:r>
            <a:r>
              <a:rPr b="1" lang="en">
                <a:solidFill>
                  <a:srgbClr val="18803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Rejected</a:t>
            </a:r>
            <a:endParaRPr b="1">
              <a:solidFill>
                <a:srgbClr val="18803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		 Select rows using Edit After making corrections, Resubmit </a:t>
            </a:r>
            <a:br>
              <a:rPr lang="en">
                <a:solidFill>
                  <a:srgbClr val="188038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>
                <a:solidFill>
                  <a:srgbClr val="18803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</a:t>
            </a:r>
            <a:b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</a:t>
            </a:r>
            <a:endParaRPr b="1">
              <a:solidFill>
                <a:srgbClr val="18803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18906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1890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1890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91" name="Google Shape;691;p54"/>
          <p:cNvSpPr txBox="1"/>
          <p:nvPr>
            <p:ph idx="4294967295" type="title"/>
          </p:nvPr>
        </p:nvSpPr>
        <p:spPr>
          <a:xfrm>
            <a:off x="966725" y="20600"/>
            <a:ext cx="8158800" cy="4527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8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b="1" lang="en" sz="2000">
                <a:latin typeface="Lato"/>
                <a:ea typeface="Lato"/>
                <a:cs typeface="Lato"/>
                <a:sym typeface="Lato"/>
              </a:rPr>
              <a:t>Inward of Old Invoices (</a:t>
            </a:r>
            <a:r>
              <a:rPr b="1" lang="en" sz="2000">
                <a:latin typeface="Lato"/>
                <a:ea typeface="Lato"/>
                <a:cs typeface="Lato"/>
                <a:sym typeface="Lato"/>
              </a:rPr>
              <a:t>Service</a:t>
            </a:r>
            <a:r>
              <a:rPr b="1" lang="en" sz="2000">
                <a:latin typeface="Lato"/>
                <a:ea typeface="Lato"/>
                <a:cs typeface="Lato"/>
                <a:sym typeface="Lato"/>
              </a:rPr>
              <a:t>) Movement Transaction</a:t>
            </a:r>
            <a:endParaRPr b="1" sz="20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92" name="Google Shape;692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91" y="20600"/>
            <a:ext cx="882259" cy="452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9"/>
          <p:cNvSpPr txBox="1"/>
          <p:nvPr>
            <p:ph idx="4294967295" type="title"/>
          </p:nvPr>
        </p:nvSpPr>
        <p:spPr>
          <a:xfrm>
            <a:off x="982775" y="55050"/>
            <a:ext cx="8122800" cy="4839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83775" lIns="83775" spcFirstLastPara="1" rIns="83775" wrap="square" tIns="83775">
            <a:normAutofit fontScale="90000"/>
          </a:bodyPr>
          <a:lstStyle/>
          <a:p>
            <a:pPr indent="0" lvl="0" marL="0" rtl="0" algn="ctr">
              <a:lnSpc>
                <a:spcPct val="115000"/>
              </a:lnSpc>
              <a:spcBef>
                <a:spcPts val="1099"/>
              </a:spcBef>
              <a:spcAft>
                <a:spcPts val="1099"/>
              </a:spcAft>
              <a:buNone/>
            </a:pPr>
            <a:r>
              <a:rPr b="1" lang="en" sz="2198">
                <a:latin typeface="Times New Roman"/>
                <a:ea typeface="Times New Roman"/>
                <a:cs typeface="Times New Roman"/>
                <a:sym typeface="Times New Roman"/>
              </a:rPr>
              <a:t>309 Movement Transaction</a:t>
            </a:r>
            <a:endParaRPr sz="2198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96" name="Google Shape;9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125" y="55025"/>
            <a:ext cx="880285" cy="483916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9"/>
          <p:cNvSpPr txBox="1"/>
          <p:nvPr/>
        </p:nvSpPr>
        <p:spPr>
          <a:xfrm>
            <a:off x="1161075" y="665025"/>
            <a:ext cx="7009200" cy="41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83775" lIns="83775" spcFirstLastPara="1" rIns="83775" wrap="square" tIns="837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 u="sng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Process workflow:</a:t>
            </a:r>
            <a:endParaRPr b="1" sz="1500" u="sng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 u="sng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1890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1.Create Request by Users ( PROD / MMD / QAD / MED )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1890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2.Upload Process - Fill in required details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3. 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Upload Output: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i) New Records,  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ii) Error Records,  iii)Duplicate Records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4. Submit for Approval to Level 1 User.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18906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Level 1 : PLANT FINANCE HEAD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Level 2 : PLANT MRPC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Level 3 : PLANT HEAD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Level 4 : CORP FINANCE HEAD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Level 5 : CORP MRPC 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5. Requester Page Visible Data: - Only data uploaded by the logged-in user, 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Statuses: </a:t>
            </a:r>
            <a:r>
              <a:rPr b="1" lang="en">
                <a:solidFill>
                  <a:srgbClr val="18803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Pending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b="1" lang="en">
                <a:solidFill>
                  <a:srgbClr val="18803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Under Query</a:t>
            </a:r>
            <a:endParaRPr b="1">
              <a:solidFill>
                <a:srgbClr val="18803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6. Download Option: - Filtered by From–To Date &amp; Movement Type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7. Editability: - Enabled only if status is</a:t>
            </a:r>
            <a:r>
              <a:rPr b="1"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lang="en">
                <a:solidFill>
                  <a:srgbClr val="18803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Under Query</a:t>
            </a:r>
            <a:endParaRPr b="1">
              <a:solidFill>
                <a:srgbClr val="18803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	 8. Resubmit Workflow: - Enabled only if status is</a:t>
            </a:r>
            <a:r>
              <a:rPr b="1"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lang="en">
                <a:solidFill>
                  <a:srgbClr val="18803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Under Query</a:t>
            </a:r>
            <a:br>
              <a:rPr lang="en">
                <a:solidFill>
                  <a:srgbClr val="188038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>
                <a:solidFill>
                  <a:srgbClr val="18803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Select rows using checkboxes After making corrections, click Re-submit</a:t>
            </a:r>
            <a:b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</a:t>
            </a:r>
            <a:endParaRPr b="1">
              <a:solidFill>
                <a:srgbClr val="18803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18906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1890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1890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p55"/>
          <p:cNvSpPr/>
          <p:nvPr/>
        </p:nvSpPr>
        <p:spPr>
          <a:xfrm>
            <a:off x="125" y="4441900"/>
            <a:ext cx="9144000" cy="685500"/>
          </a:xfrm>
          <a:prstGeom prst="roundRect">
            <a:avLst>
              <a:gd fmla="val 10647" name="adj"/>
            </a:avLst>
          </a:prstGeom>
          <a:noFill/>
          <a:ln cap="flat" cmpd="sng" w="19050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351C75"/>
                </a:solidFill>
                <a:latin typeface="Lato"/>
                <a:ea typeface="Lato"/>
                <a:cs typeface="Lato"/>
                <a:sym typeface="Lato"/>
              </a:rPr>
              <a:t>(5) </a:t>
            </a:r>
            <a:r>
              <a:rPr b="1" lang="en" sz="1200" u="sng">
                <a:solidFill>
                  <a:srgbClr val="351C75"/>
                </a:solidFill>
                <a:latin typeface="Lato"/>
                <a:ea typeface="Lato"/>
                <a:cs typeface="Lato"/>
                <a:sym typeface="Lato"/>
              </a:rPr>
              <a:t>Approval workflow</a:t>
            </a:r>
            <a:endParaRPr b="1" sz="1200" u="sng">
              <a:solidFill>
                <a:srgbClr val="351C75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351C75"/>
                </a:solidFill>
                <a:latin typeface="Lato"/>
                <a:ea typeface="Lato"/>
                <a:cs typeface="Lato"/>
                <a:sym typeface="Lato"/>
              </a:rPr>
              <a:t>Request &gt;&gt;&gt; L1 Approver: Plant Finance Head &gt;&gt;&gt; </a:t>
            </a:r>
            <a:r>
              <a:rPr b="1" lang="en" sz="1200">
                <a:solidFill>
                  <a:srgbClr val="351C75"/>
                </a:solidFill>
                <a:latin typeface="Lato"/>
                <a:ea typeface="Lato"/>
                <a:cs typeface="Lato"/>
                <a:sym typeface="Lato"/>
              </a:rPr>
              <a:t> L2 Approver: CORP MRPC &gt;&gt;&gt; </a:t>
            </a:r>
            <a:r>
              <a:rPr b="1" lang="en" sz="1200">
                <a:solidFill>
                  <a:srgbClr val="351C75"/>
                </a:solidFill>
                <a:latin typeface="Lato"/>
                <a:ea typeface="Lato"/>
                <a:cs typeface="Lato"/>
                <a:sym typeface="Lato"/>
              </a:rPr>
              <a:t>L3 Approver: CORP Finance Head  &gt;&gt;&gt; Send to  SAP.</a:t>
            </a:r>
            <a:endParaRPr b="1" sz="1200">
              <a:solidFill>
                <a:srgbClr val="351C75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98" name="Google Shape;698;p55"/>
          <p:cNvSpPr/>
          <p:nvPr/>
        </p:nvSpPr>
        <p:spPr>
          <a:xfrm rot="-5395500">
            <a:off x="4661550" y="1512163"/>
            <a:ext cx="229200" cy="4167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99" name="Google Shape;699;p55"/>
          <p:cNvSpPr/>
          <p:nvPr/>
        </p:nvSpPr>
        <p:spPr>
          <a:xfrm rot="-5395422">
            <a:off x="2578001" y="1577175"/>
            <a:ext cx="225300" cy="4839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700" name="Google Shape;700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000" y="1181800"/>
            <a:ext cx="2272801" cy="12746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pic>
        <p:nvPicPr>
          <p:cNvPr id="701" name="Google Shape;701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86900" y="1218075"/>
            <a:ext cx="1526600" cy="12383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pic>
        <p:nvPicPr>
          <p:cNvPr id="702" name="Google Shape;702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70825" y="1157475"/>
            <a:ext cx="3966299" cy="12746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pic>
        <p:nvPicPr>
          <p:cNvPr id="703" name="Google Shape;703;p5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14950" y="2881575"/>
            <a:ext cx="2115125" cy="13084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sp>
        <p:nvSpPr>
          <p:cNvPr id="704" name="Google Shape;704;p55"/>
          <p:cNvSpPr/>
          <p:nvPr/>
        </p:nvSpPr>
        <p:spPr>
          <a:xfrm>
            <a:off x="5977875" y="2580975"/>
            <a:ext cx="2152200" cy="269100"/>
          </a:xfrm>
          <a:prstGeom prst="roundRect">
            <a:avLst>
              <a:gd fmla="val 5675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</a:rPr>
              <a:t>(4) Add </a:t>
            </a:r>
            <a:r>
              <a:rPr b="1"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Service</a:t>
            </a:r>
            <a:endParaRPr b="1"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05" name="Google Shape;705;p55"/>
          <p:cNvSpPr/>
          <p:nvPr/>
        </p:nvSpPr>
        <p:spPr>
          <a:xfrm>
            <a:off x="7551500" y="1568425"/>
            <a:ext cx="882300" cy="452700"/>
          </a:xfrm>
          <a:prstGeom prst="wedgeRectCallout">
            <a:avLst>
              <a:gd fmla="val 101972" name="adj1"/>
              <a:gd fmla="val -38820" name="adj2"/>
            </a:avLst>
          </a:prstGeom>
          <a:solidFill>
            <a:srgbClr val="0B5394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</a:rPr>
              <a:t>Click here to add Service</a:t>
            </a:r>
            <a:endParaRPr sz="1000">
              <a:solidFill>
                <a:schemeClr val="lt1"/>
              </a:solidFill>
            </a:endParaRPr>
          </a:p>
        </p:txBody>
      </p:sp>
      <p:sp>
        <p:nvSpPr>
          <p:cNvPr id="706" name="Google Shape;706;p55"/>
          <p:cNvSpPr/>
          <p:nvPr/>
        </p:nvSpPr>
        <p:spPr>
          <a:xfrm flipH="1" rot="-5400000">
            <a:off x="8311388" y="2162475"/>
            <a:ext cx="887100" cy="432900"/>
          </a:xfrm>
          <a:prstGeom prst="bentUpArrow">
            <a:avLst>
              <a:gd fmla="val 25000" name="adj1"/>
              <a:gd fmla="val 25000" name="adj2"/>
              <a:gd fmla="val 25000" name="adj3"/>
            </a:avLst>
          </a:prstGeom>
          <a:solidFill>
            <a:srgbClr val="0B5394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7" name="Google Shape;707;p55"/>
          <p:cNvSpPr/>
          <p:nvPr/>
        </p:nvSpPr>
        <p:spPr>
          <a:xfrm>
            <a:off x="1274625" y="1429363"/>
            <a:ext cx="1008600" cy="346200"/>
          </a:xfrm>
          <a:prstGeom prst="wedgeRectCallout">
            <a:avLst>
              <a:gd fmla="val 17576" name="adj1"/>
              <a:gd fmla="val 73895" name="adj2"/>
            </a:avLst>
          </a:prstGeom>
          <a:solidFill>
            <a:srgbClr val="0B5394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Click here </a:t>
            </a:r>
            <a:endParaRPr sz="11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08" name="Google Shape;708;p55"/>
          <p:cNvSpPr txBox="1"/>
          <p:nvPr>
            <p:ph type="title"/>
          </p:nvPr>
        </p:nvSpPr>
        <p:spPr>
          <a:xfrm>
            <a:off x="966725" y="20600"/>
            <a:ext cx="8158800" cy="4527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Times New Roman"/>
                <a:ea typeface="Times New Roman"/>
                <a:cs typeface="Times New Roman"/>
                <a:sym typeface="Times New Roman"/>
              </a:rPr>
              <a:t> Inward of Old Invoices </a:t>
            </a:r>
            <a:r>
              <a:rPr b="1" lang="en" sz="2000">
                <a:latin typeface="Times New Roman"/>
                <a:ea typeface="Times New Roman"/>
                <a:cs typeface="Times New Roman"/>
                <a:sym typeface="Times New Roman"/>
              </a:rPr>
              <a:t>Service </a:t>
            </a:r>
            <a:r>
              <a:rPr b="1" lang="en" sz="2000">
                <a:latin typeface="Times New Roman"/>
                <a:ea typeface="Times New Roman"/>
                <a:cs typeface="Times New Roman"/>
                <a:sym typeface="Times New Roman"/>
              </a:rPr>
              <a:t>Request (Requester) </a:t>
            </a:r>
            <a:endParaRPr b="1"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709" name="Google Shape;709;p5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4591" y="20600"/>
            <a:ext cx="882259" cy="452699"/>
          </a:xfrm>
          <a:prstGeom prst="rect">
            <a:avLst/>
          </a:prstGeom>
          <a:noFill/>
          <a:ln>
            <a:noFill/>
          </a:ln>
        </p:spPr>
      </p:pic>
      <p:sp>
        <p:nvSpPr>
          <p:cNvPr id="710" name="Google Shape;710;p55"/>
          <p:cNvSpPr/>
          <p:nvPr/>
        </p:nvSpPr>
        <p:spPr>
          <a:xfrm>
            <a:off x="5052850" y="800275"/>
            <a:ext cx="3966300" cy="346200"/>
          </a:xfrm>
          <a:prstGeom prst="roundRect">
            <a:avLst>
              <a:gd fmla="val 5675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</a:rPr>
              <a:t>Service Requester</a:t>
            </a:r>
            <a:r>
              <a:rPr b="1"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Page</a:t>
            </a:r>
            <a:endParaRPr b="1"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11" name="Google Shape;711;p55"/>
          <p:cNvSpPr/>
          <p:nvPr/>
        </p:nvSpPr>
        <p:spPr>
          <a:xfrm>
            <a:off x="2970075" y="783750"/>
            <a:ext cx="1602000" cy="382800"/>
          </a:xfrm>
          <a:prstGeom prst="roundRect">
            <a:avLst>
              <a:gd fmla="val 5675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(2)Click to Start a </a:t>
            </a:r>
            <a:r>
              <a:rPr b="1" lang="en" sz="1000">
                <a:solidFill>
                  <a:schemeClr val="lt1"/>
                </a:solidFill>
              </a:rPr>
              <a:t>Service</a:t>
            </a:r>
            <a:r>
              <a:rPr b="1"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Request</a:t>
            </a:r>
            <a:endParaRPr b="1"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12" name="Google Shape;712;p55"/>
          <p:cNvSpPr/>
          <p:nvPr/>
        </p:nvSpPr>
        <p:spPr>
          <a:xfrm>
            <a:off x="127000" y="783750"/>
            <a:ext cx="2272800" cy="346200"/>
          </a:xfrm>
          <a:prstGeom prst="roundRect">
            <a:avLst>
              <a:gd fmla="val 5675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(1)Transaction Page Navigation</a:t>
            </a:r>
            <a:endParaRPr b="1"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56"/>
          <p:cNvSpPr/>
          <p:nvPr/>
        </p:nvSpPr>
        <p:spPr>
          <a:xfrm>
            <a:off x="125" y="4284575"/>
            <a:ext cx="9144000" cy="842700"/>
          </a:xfrm>
          <a:prstGeom prst="roundRect">
            <a:avLst>
              <a:gd fmla="val 10647" name="adj"/>
            </a:avLst>
          </a:prstGeom>
          <a:noFill/>
          <a:ln cap="flat" cmpd="sng" w="19050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351C75"/>
                </a:solidFill>
                <a:latin typeface="Lato"/>
                <a:ea typeface="Lato"/>
                <a:cs typeface="Lato"/>
                <a:sym typeface="Lato"/>
              </a:rPr>
              <a:t>(6) </a:t>
            </a:r>
            <a:r>
              <a:rPr b="1" lang="en" u="sng">
                <a:solidFill>
                  <a:srgbClr val="351C75"/>
                </a:solidFill>
                <a:latin typeface="Lato"/>
                <a:ea typeface="Lato"/>
                <a:cs typeface="Lato"/>
                <a:sym typeface="Lato"/>
              </a:rPr>
              <a:t>Approval workflow</a:t>
            </a:r>
            <a:endParaRPr b="1" u="sng">
              <a:solidFill>
                <a:srgbClr val="351C75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351C75"/>
                </a:solidFill>
                <a:latin typeface="Lato"/>
                <a:ea typeface="Lato"/>
                <a:cs typeface="Lato"/>
                <a:sym typeface="Lato"/>
              </a:rPr>
              <a:t>Request &gt;&gt;&gt; L1 Approver: Plant Finance Head &gt;&gt;&gt;  L2 Approver: CORP MRPC &gt;&gt;&gt; L3 Approver: CORP Finance Head  &gt;&gt;&gt; Send to  SAP.</a:t>
            </a:r>
            <a:endParaRPr b="1">
              <a:solidFill>
                <a:srgbClr val="351C75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18" name="Google Shape;718;p56"/>
          <p:cNvSpPr/>
          <p:nvPr/>
        </p:nvSpPr>
        <p:spPr>
          <a:xfrm rot="-5395500">
            <a:off x="4065563" y="1845263"/>
            <a:ext cx="229200" cy="4167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19" name="Google Shape;719;p56"/>
          <p:cNvSpPr/>
          <p:nvPr/>
        </p:nvSpPr>
        <p:spPr>
          <a:xfrm rot="-5395422">
            <a:off x="2609176" y="1277425"/>
            <a:ext cx="225300" cy="4839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720" name="Google Shape;720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7675" y="3088725"/>
            <a:ext cx="2000400" cy="9359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pic>
        <p:nvPicPr>
          <p:cNvPr id="721" name="Google Shape;721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0525" y="1338775"/>
            <a:ext cx="3812399" cy="12510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pic>
        <p:nvPicPr>
          <p:cNvPr id="722" name="Google Shape;722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17425" y="1338775"/>
            <a:ext cx="2289599" cy="12329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pic>
        <p:nvPicPr>
          <p:cNvPr id="723" name="Google Shape;723;p5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24875" y="1338775"/>
            <a:ext cx="2000400" cy="12910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pic>
        <p:nvPicPr>
          <p:cNvPr id="724" name="Google Shape;724;p5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629550" y="3138700"/>
            <a:ext cx="2400000" cy="8860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sp>
        <p:nvSpPr>
          <p:cNvPr id="725" name="Google Shape;725;p56"/>
          <p:cNvSpPr/>
          <p:nvPr/>
        </p:nvSpPr>
        <p:spPr>
          <a:xfrm>
            <a:off x="5077675" y="2749850"/>
            <a:ext cx="2000400" cy="286500"/>
          </a:xfrm>
          <a:prstGeom prst="roundRect">
            <a:avLst>
              <a:gd fmla="val 5675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(4)Click Here to Resubmit</a:t>
            </a:r>
            <a:endParaRPr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26" name="Google Shape;726;p56"/>
          <p:cNvSpPr/>
          <p:nvPr/>
        </p:nvSpPr>
        <p:spPr>
          <a:xfrm rot="5403562">
            <a:off x="4389186" y="3158153"/>
            <a:ext cx="289500" cy="5400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27" name="Google Shape;727;p56"/>
          <p:cNvSpPr/>
          <p:nvPr/>
        </p:nvSpPr>
        <p:spPr>
          <a:xfrm>
            <a:off x="1629550" y="2749850"/>
            <a:ext cx="2400000" cy="339000"/>
          </a:xfrm>
          <a:prstGeom prst="roundRect">
            <a:avLst>
              <a:gd fmla="val 5675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(5)After editing, add a comment &amp; Resubmit</a:t>
            </a:r>
            <a:endParaRPr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28" name="Google Shape;728;p56"/>
          <p:cNvSpPr/>
          <p:nvPr/>
        </p:nvSpPr>
        <p:spPr>
          <a:xfrm>
            <a:off x="6133950" y="3657600"/>
            <a:ext cx="299700" cy="2865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729" name="Google Shape;729;p56"/>
          <p:cNvSpPr txBox="1"/>
          <p:nvPr>
            <p:ph type="title"/>
          </p:nvPr>
        </p:nvSpPr>
        <p:spPr>
          <a:xfrm>
            <a:off x="966725" y="20600"/>
            <a:ext cx="8158800" cy="4527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000">
                <a:latin typeface="Times New Roman"/>
                <a:ea typeface="Times New Roman"/>
                <a:cs typeface="Times New Roman"/>
                <a:sym typeface="Times New Roman"/>
              </a:rPr>
              <a:t>Inward of Old Invoices Purchase Resubmit (Requester) </a:t>
            </a:r>
            <a:endParaRPr b="1"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730" name="Google Shape;730;p5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4591" y="20600"/>
            <a:ext cx="882259" cy="452699"/>
          </a:xfrm>
          <a:prstGeom prst="rect">
            <a:avLst/>
          </a:prstGeom>
          <a:noFill/>
          <a:ln>
            <a:noFill/>
          </a:ln>
        </p:spPr>
      </p:pic>
      <p:sp>
        <p:nvSpPr>
          <p:cNvPr id="731" name="Google Shape;731;p56"/>
          <p:cNvSpPr/>
          <p:nvPr/>
        </p:nvSpPr>
        <p:spPr>
          <a:xfrm>
            <a:off x="4417425" y="890350"/>
            <a:ext cx="2289600" cy="424200"/>
          </a:xfrm>
          <a:prstGeom prst="roundRect">
            <a:avLst>
              <a:gd fmla="val 5675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(2)  View the Approval Level &amp; Status</a:t>
            </a:r>
            <a:endParaRPr b="1"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32" name="Google Shape;732;p56"/>
          <p:cNvSpPr/>
          <p:nvPr/>
        </p:nvSpPr>
        <p:spPr>
          <a:xfrm>
            <a:off x="7078075" y="890300"/>
            <a:ext cx="2047200" cy="424200"/>
          </a:xfrm>
          <a:prstGeom prst="roundRect">
            <a:avLst>
              <a:gd fmla="val 5675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(3)Click Row to Edit Purchase </a:t>
            </a:r>
            <a:endParaRPr b="1"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33" name="Google Shape;733;p56"/>
          <p:cNvSpPr/>
          <p:nvPr/>
        </p:nvSpPr>
        <p:spPr>
          <a:xfrm>
            <a:off x="130525" y="890350"/>
            <a:ext cx="3812400" cy="424200"/>
          </a:xfrm>
          <a:prstGeom prst="roundRect">
            <a:avLst>
              <a:gd fmla="val 10881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</a:rPr>
              <a:t>(1)</a:t>
            </a:r>
            <a:r>
              <a:rPr b="1" lang="en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Requester Page After Rejected</a:t>
            </a:r>
            <a:endParaRPr b="1" sz="1000">
              <a:solidFill>
                <a:schemeClr val="lt1"/>
              </a:solidFill>
            </a:endParaRPr>
          </a:p>
        </p:txBody>
      </p:sp>
      <p:sp>
        <p:nvSpPr>
          <p:cNvPr id="734" name="Google Shape;734;p56"/>
          <p:cNvSpPr/>
          <p:nvPr/>
        </p:nvSpPr>
        <p:spPr>
          <a:xfrm flipH="1" rot="-5400000">
            <a:off x="7681513" y="2921075"/>
            <a:ext cx="887100" cy="432900"/>
          </a:xfrm>
          <a:prstGeom prst="bentUpArrow">
            <a:avLst>
              <a:gd fmla="val 25000" name="adj1"/>
              <a:gd fmla="val 25000" name="adj2"/>
              <a:gd fmla="val 25000" name="adj3"/>
            </a:avLst>
          </a:prstGeom>
          <a:solidFill>
            <a:srgbClr val="0B5394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5" name="Google Shape;735;p56"/>
          <p:cNvSpPr/>
          <p:nvPr/>
        </p:nvSpPr>
        <p:spPr>
          <a:xfrm>
            <a:off x="2963925" y="2048163"/>
            <a:ext cx="381300" cy="167700"/>
          </a:xfrm>
          <a:prstGeom prst="wedgeRectCallout">
            <a:avLst>
              <a:gd fmla="val 132999" name="adj1"/>
              <a:gd fmla="val 136106" name="adj2"/>
            </a:avLst>
          </a:prstGeom>
          <a:solidFill>
            <a:srgbClr val="0B5394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(3)</a:t>
            </a:r>
            <a:endParaRPr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36" name="Google Shape;736;p56"/>
          <p:cNvSpPr/>
          <p:nvPr/>
        </p:nvSpPr>
        <p:spPr>
          <a:xfrm>
            <a:off x="3448825" y="1880463"/>
            <a:ext cx="381300" cy="167700"/>
          </a:xfrm>
          <a:prstGeom prst="wedgeRectCallout">
            <a:avLst>
              <a:gd fmla="val 38382" name="adj1"/>
              <a:gd fmla="val 211106" name="adj2"/>
            </a:avLst>
          </a:prstGeom>
          <a:solidFill>
            <a:srgbClr val="0B5394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(4)</a:t>
            </a:r>
            <a:endParaRPr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57"/>
          <p:cNvSpPr/>
          <p:nvPr/>
        </p:nvSpPr>
        <p:spPr>
          <a:xfrm>
            <a:off x="0" y="4255000"/>
            <a:ext cx="9144000" cy="888600"/>
          </a:xfrm>
          <a:prstGeom prst="roundRect">
            <a:avLst>
              <a:gd fmla="val 12873" name="adj"/>
            </a:avLst>
          </a:prstGeom>
          <a:noFill/>
          <a:ln cap="flat" cmpd="sng" w="19050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674EA7"/>
                </a:solidFill>
                <a:latin typeface="Lato"/>
                <a:ea typeface="Lato"/>
                <a:cs typeface="Lato"/>
                <a:sym typeface="Lato"/>
              </a:rPr>
              <a:t>Approver Make Action</a:t>
            </a:r>
            <a:endParaRPr b="1" sz="1200">
              <a:solidFill>
                <a:srgbClr val="674EA7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 u="sng">
                <a:solidFill>
                  <a:srgbClr val="674EA7"/>
                </a:solidFill>
                <a:latin typeface="Lato"/>
                <a:ea typeface="Lato"/>
                <a:cs typeface="Lato"/>
                <a:sym typeface="Lato"/>
              </a:rPr>
              <a:t>Approval workflow:</a:t>
            </a:r>
            <a:r>
              <a:rPr b="1" lang="en" sz="1200">
                <a:solidFill>
                  <a:srgbClr val="674EA7"/>
                </a:solidFill>
                <a:latin typeface="Lato"/>
                <a:ea typeface="Lato"/>
                <a:cs typeface="Lato"/>
                <a:sym typeface="Lato"/>
              </a:rPr>
              <a:t>  Request &gt;&gt;&gt; L1 Approver: Plant Finance Head &gt;&gt;&gt;  L2 Approver: CORP MRPC &gt;&gt;&gt; L3 Approver: CORP Finance Head.</a:t>
            </a:r>
            <a:endParaRPr b="1" sz="1200">
              <a:solidFill>
                <a:srgbClr val="674EA7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42" name="Google Shape;742;p57"/>
          <p:cNvSpPr/>
          <p:nvPr/>
        </p:nvSpPr>
        <p:spPr>
          <a:xfrm>
            <a:off x="100800" y="1388525"/>
            <a:ext cx="2294700" cy="408000"/>
          </a:xfrm>
          <a:prstGeom prst="roundRect">
            <a:avLst>
              <a:gd fmla="val 6982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(1)Approver Home Page</a:t>
            </a:r>
            <a:endParaRPr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43" name="Google Shape;743;p57"/>
          <p:cNvSpPr/>
          <p:nvPr/>
        </p:nvSpPr>
        <p:spPr>
          <a:xfrm>
            <a:off x="2959100" y="1388525"/>
            <a:ext cx="4010400" cy="408000"/>
          </a:xfrm>
          <a:prstGeom prst="roundRect">
            <a:avLst>
              <a:gd fmla="val 6982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(2) </a:t>
            </a:r>
            <a:r>
              <a:rPr b="1"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View Records</a:t>
            </a:r>
            <a:endParaRPr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44" name="Google Shape;744;p57"/>
          <p:cNvSpPr/>
          <p:nvPr/>
        </p:nvSpPr>
        <p:spPr>
          <a:xfrm>
            <a:off x="7348350" y="1388525"/>
            <a:ext cx="1700700" cy="408000"/>
          </a:xfrm>
          <a:prstGeom prst="roundRect">
            <a:avLst>
              <a:gd fmla="val 6982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(3) Action 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45" name="Google Shape;745;p57"/>
          <p:cNvSpPr/>
          <p:nvPr/>
        </p:nvSpPr>
        <p:spPr>
          <a:xfrm rot="-5395500">
            <a:off x="2565313" y="2363400"/>
            <a:ext cx="229200" cy="4167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46" name="Google Shape;746;p57"/>
          <p:cNvSpPr/>
          <p:nvPr/>
        </p:nvSpPr>
        <p:spPr>
          <a:xfrm rot="-5395500">
            <a:off x="7025238" y="2144625"/>
            <a:ext cx="229200" cy="4167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747" name="Google Shape;747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050" y="1835000"/>
            <a:ext cx="2259675" cy="132125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pic>
        <p:nvPicPr>
          <p:cNvPr id="748" name="Google Shape;748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59125" y="1862450"/>
            <a:ext cx="4010401" cy="12938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pic>
        <p:nvPicPr>
          <p:cNvPr id="749" name="Google Shape;749;p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48350" y="1846750"/>
            <a:ext cx="1670675" cy="12938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sp>
        <p:nvSpPr>
          <p:cNvPr id="750" name="Google Shape;750;p57"/>
          <p:cNvSpPr/>
          <p:nvPr/>
        </p:nvSpPr>
        <p:spPr>
          <a:xfrm>
            <a:off x="1420375" y="2349375"/>
            <a:ext cx="603600" cy="2925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1" name="Google Shape;751;p57"/>
          <p:cNvSpPr txBox="1"/>
          <p:nvPr>
            <p:ph type="title"/>
          </p:nvPr>
        </p:nvSpPr>
        <p:spPr>
          <a:xfrm>
            <a:off x="966725" y="20600"/>
            <a:ext cx="8158800" cy="4527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Times New Roman"/>
                <a:ea typeface="Times New Roman"/>
                <a:cs typeface="Times New Roman"/>
                <a:sym typeface="Times New Roman"/>
              </a:rPr>
              <a:t>Inward of Old Invoices Service Movement Transaction </a:t>
            </a:r>
            <a:r>
              <a:rPr b="1" lang="en" sz="2000">
                <a:latin typeface="Times New Roman"/>
                <a:ea typeface="Times New Roman"/>
                <a:cs typeface="Times New Roman"/>
                <a:sym typeface="Times New Roman"/>
              </a:rPr>
              <a:t>Approval (Approver)</a:t>
            </a:r>
            <a:endParaRPr b="1"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752" name="Google Shape;752;p5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591" y="20600"/>
            <a:ext cx="882259" cy="452699"/>
          </a:xfrm>
          <a:prstGeom prst="rect">
            <a:avLst/>
          </a:prstGeom>
          <a:noFill/>
          <a:ln>
            <a:noFill/>
          </a:ln>
        </p:spPr>
      </p:pic>
      <p:sp>
        <p:nvSpPr>
          <p:cNvPr id="753" name="Google Shape;753;p57"/>
          <p:cNvSpPr/>
          <p:nvPr/>
        </p:nvSpPr>
        <p:spPr>
          <a:xfrm>
            <a:off x="6189450" y="2238363"/>
            <a:ext cx="381300" cy="167700"/>
          </a:xfrm>
          <a:prstGeom prst="wedgeRectCallout">
            <a:avLst>
              <a:gd fmla="val 37366" name="adj1"/>
              <a:gd fmla="val 232431" name="adj2"/>
            </a:avLst>
          </a:prstGeom>
          <a:solidFill>
            <a:srgbClr val="0B5394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(3)</a:t>
            </a:r>
            <a:endParaRPr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p58"/>
          <p:cNvSpPr txBox="1"/>
          <p:nvPr>
            <p:ph idx="4294967295" type="title"/>
          </p:nvPr>
        </p:nvSpPr>
        <p:spPr>
          <a:xfrm>
            <a:off x="884550" y="1502025"/>
            <a:ext cx="7374900" cy="1186800"/>
          </a:xfrm>
          <a:prstGeom prst="rect">
            <a:avLst/>
          </a:prstGeom>
          <a:solidFill>
            <a:srgbClr val="F3F3F3"/>
          </a:solidFill>
          <a:ln cap="flat" cmpd="sng" w="19050">
            <a:solidFill>
              <a:srgbClr val="674E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en" sz="3377">
                <a:latin typeface="Times New Roman"/>
                <a:ea typeface="Times New Roman"/>
                <a:cs typeface="Times New Roman"/>
                <a:sym typeface="Times New Roman"/>
              </a:rPr>
              <a:t>Emergency Procurement </a:t>
            </a:r>
            <a:endParaRPr b="1" sz="3377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en" sz="3377">
                <a:latin typeface="Times New Roman"/>
                <a:ea typeface="Times New Roman"/>
                <a:cs typeface="Times New Roman"/>
                <a:sym typeface="Times New Roman"/>
              </a:rPr>
              <a:t>( Emergency )</a:t>
            </a:r>
            <a:endParaRPr b="1" sz="3377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759" name="Google Shape;759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850" y="56225"/>
            <a:ext cx="894602" cy="459032"/>
          </a:xfrm>
          <a:prstGeom prst="rect">
            <a:avLst/>
          </a:prstGeom>
          <a:noFill/>
          <a:ln>
            <a:noFill/>
          </a:ln>
        </p:spPr>
      </p:pic>
      <p:sp>
        <p:nvSpPr>
          <p:cNvPr id="760" name="Google Shape;760;p58"/>
          <p:cNvSpPr txBox="1"/>
          <p:nvPr/>
        </p:nvSpPr>
        <p:spPr>
          <a:xfrm>
            <a:off x="1614700" y="0"/>
            <a:ext cx="6892200" cy="6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                               </a:t>
            </a:r>
            <a:r>
              <a:rPr b="1" lang="en" sz="1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User Manual - SAP approval workflow</a:t>
            </a:r>
            <a:endParaRPr b="1" sz="1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0000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p59"/>
          <p:cNvSpPr txBox="1"/>
          <p:nvPr/>
        </p:nvSpPr>
        <p:spPr>
          <a:xfrm>
            <a:off x="1161075" y="665025"/>
            <a:ext cx="7009200" cy="36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83775" lIns="83775" spcFirstLastPara="1" rIns="83775" wrap="square" tIns="837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 u="sng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Process For Purchase workflow:</a:t>
            </a:r>
            <a:endParaRPr b="1" sz="1500" u="sng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 u="sng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1890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1.Create Request by Users ( PROD / MMD / QAD / MED )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1890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2.Add Process - Fill in required details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18906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3.Submit for Approval to Level 1 User.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38293" lvl="0" marL="876107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Level 1 : PLANT MRPC 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38293" lvl="0" marL="876107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Level 2 : PLANT FINANCE HEAD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38293" lvl="0" marL="876107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Level 3 : PLANT HEAD (after 3 approval finished mail trigger to the gate office)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5. Requester Page Visible Data: - Only data uploaded by the logged-in user, 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Statuses: </a:t>
            </a:r>
            <a:r>
              <a:rPr b="1" lang="en">
                <a:solidFill>
                  <a:srgbClr val="18803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Waiting, New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b="1" lang="en">
                <a:solidFill>
                  <a:srgbClr val="18803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Rejected</a:t>
            </a:r>
            <a:endParaRPr b="1">
              <a:solidFill>
                <a:srgbClr val="18803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6. Download Option: - Filtered by From–To Date 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7. Editability: - Enabled only if status is</a:t>
            </a:r>
            <a:r>
              <a:rPr b="1"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lang="en">
                <a:solidFill>
                  <a:srgbClr val="18803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Waiting, New, Rejected</a:t>
            </a:r>
            <a:endParaRPr b="1">
              <a:solidFill>
                <a:srgbClr val="18803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		 Select rows using Edit After making corrections, Resubmit 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18803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Purchase Order Insert Later (If Not Update PO Mail 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Trigger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TO Approval’s)</a:t>
            </a:r>
            <a:br>
              <a:rPr lang="en">
                <a:solidFill>
                  <a:srgbClr val="188038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>
                <a:solidFill>
                  <a:srgbClr val="18803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</a:t>
            </a:r>
            <a:b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</a:t>
            </a:r>
            <a:endParaRPr b="1">
              <a:solidFill>
                <a:srgbClr val="18803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18906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1890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1890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66" name="Google Shape;766;p59"/>
          <p:cNvSpPr txBox="1"/>
          <p:nvPr>
            <p:ph idx="4294967295" type="title"/>
          </p:nvPr>
        </p:nvSpPr>
        <p:spPr>
          <a:xfrm>
            <a:off x="966725" y="20600"/>
            <a:ext cx="8158800" cy="4527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8000"/>
              </a:lnSpc>
              <a:spcBef>
                <a:spcPts val="1100"/>
              </a:spcBef>
              <a:spcAft>
                <a:spcPts val="1100"/>
              </a:spcAft>
              <a:buNone/>
            </a:pPr>
            <a:r>
              <a:rPr b="1" lang="en" sz="2000">
                <a:highlight>
                  <a:srgbClr val="F5F5F5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Emergency Procurement </a:t>
            </a:r>
            <a:r>
              <a:rPr b="1" lang="en" sz="2000">
                <a:latin typeface="Times New Roman"/>
                <a:ea typeface="Times New Roman"/>
                <a:cs typeface="Times New Roman"/>
                <a:sym typeface="Times New Roman"/>
              </a:rPr>
              <a:t>Movement Transaction</a:t>
            </a:r>
            <a:endParaRPr b="1"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767" name="Google Shape;767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91" y="20600"/>
            <a:ext cx="882259" cy="452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60"/>
          <p:cNvSpPr/>
          <p:nvPr/>
        </p:nvSpPr>
        <p:spPr>
          <a:xfrm>
            <a:off x="125" y="4433450"/>
            <a:ext cx="9144000" cy="693900"/>
          </a:xfrm>
          <a:prstGeom prst="roundRect">
            <a:avLst>
              <a:gd fmla="val 10647" name="adj"/>
            </a:avLst>
          </a:prstGeom>
          <a:noFill/>
          <a:ln cap="flat" cmpd="sng" w="952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 u="sng">
                <a:solidFill>
                  <a:srgbClr val="351C75"/>
                </a:solidFill>
                <a:latin typeface="Lato"/>
                <a:ea typeface="Lato"/>
                <a:cs typeface="Lato"/>
                <a:sym typeface="Lato"/>
              </a:rPr>
              <a:t>(6) Approval workflow</a:t>
            </a:r>
            <a:endParaRPr b="1" sz="1200" u="sng">
              <a:solidFill>
                <a:srgbClr val="351C75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351C75"/>
                </a:solidFill>
                <a:latin typeface="Lato"/>
                <a:ea typeface="Lato"/>
                <a:cs typeface="Lato"/>
                <a:sym typeface="Lato"/>
              </a:rPr>
              <a:t>Request </a:t>
            </a:r>
            <a:r>
              <a:rPr b="1" lang="en" sz="1200">
                <a:solidFill>
                  <a:srgbClr val="351C75"/>
                </a:solidFill>
                <a:latin typeface="Lato"/>
                <a:ea typeface="Lato"/>
                <a:cs typeface="Lato"/>
                <a:sym typeface="Lato"/>
              </a:rPr>
              <a:t>&gt;&gt;&gt; L1 Approver: Plant MRPC </a:t>
            </a:r>
            <a:r>
              <a:rPr b="1" lang="en" sz="1200">
                <a:solidFill>
                  <a:srgbClr val="351C75"/>
                </a:solidFill>
                <a:latin typeface="Lato"/>
                <a:ea typeface="Lato"/>
                <a:cs typeface="Lato"/>
                <a:sym typeface="Lato"/>
              </a:rPr>
              <a:t>&gt;&gt;&gt; L2 Approver: Plant Finance Head &gt;&gt;&gt; L3 Approver:  Plant Head.</a:t>
            </a:r>
            <a:endParaRPr b="1" sz="1200">
              <a:solidFill>
                <a:srgbClr val="351C75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73" name="Google Shape;773;p60"/>
          <p:cNvSpPr/>
          <p:nvPr/>
        </p:nvSpPr>
        <p:spPr>
          <a:xfrm rot="-5395500">
            <a:off x="4701063" y="1814500"/>
            <a:ext cx="229200" cy="4167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74" name="Google Shape;774;p60"/>
          <p:cNvSpPr/>
          <p:nvPr/>
        </p:nvSpPr>
        <p:spPr>
          <a:xfrm rot="-5395422">
            <a:off x="2529251" y="1715750"/>
            <a:ext cx="225300" cy="4839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775" name="Google Shape;775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838" y="1166538"/>
            <a:ext cx="2207129" cy="12746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sp>
        <p:nvSpPr>
          <p:cNvPr id="776" name="Google Shape;776;p60"/>
          <p:cNvSpPr/>
          <p:nvPr/>
        </p:nvSpPr>
        <p:spPr>
          <a:xfrm>
            <a:off x="1256825" y="1353800"/>
            <a:ext cx="1008600" cy="346200"/>
          </a:xfrm>
          <a:prstGeom prst="wedgeRectCallout">
            <a:avLst>
              <a:gd fmla="val 17576" name="adj1"/>
              <a:gd fmla="val 73895" name="adj2"/>
            </a:avLst>
          </a:prstGeom>
          <a:solidFill>
            <a:srgbClr val="0B5394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Click here </a:t>
            </a:r>
            <a:endParaRPr sz="11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777" name="Google Shape;777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66800" y="1202100"/>
            <a:ext cx="1557575" cy="12746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pic>
        <p:nvPicPr>
          <p:cNvPr id="778" name="Google Shape;778;p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52850" y="1202100"/>
            <a:ext cx="3966299" cy="12746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pic>
        <p:nvPicPr>
          <p:cNvPr id="779" name="Google Shape;779;p6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59900" y="2958625"/>
            <a:ext cx="2152199" cy="1203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sp>
        <p:nvSpPr>
          <p:cNvPr id="780" name="Google Shape;780;p60"/>
          <p:cNvSpPr/>
          <p:nvPr/>
        </p:nvSpPr>
        <p:spPr>
          <a:xfrm>
            <a:off x="7436275" y="1613063"/>
            <a:ext cx="1056300" cy="452700"/>
          </a:xfrm>
          <a:prstGeom prst="wedgeRectCallout">
            <a:avLst>
              <a:gd fmla="val 88209" name="adj1"/>
              <a:gd fmla="val -72416" name="adj2"/>
            </a:avLst>
          </a:prstGeom>
          <a:solidFill>
            <a:srgbClr val="0B5394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</a:rPr>
              <a:t>Click here to add Service</a:t>
            </a:r>
            <a:endParaRPr sz="1000">
              <a:solidFill>
                <a:schemeClr val="lt1"/>
              </a:solidFill>
            </a:endParaRPr>
          </a:p>
        </p:txBody>
      </p:sp>
      <p:sp>
        <p:nvSpPr>
          <p:cNvPr id="781" name="Google Shape;781;p60"/>
          <p:cNvSpPr txBox="1"/>
          <p:nvPr>
            <p:ph type="title"/>
          </p:nvPr>
        </p:nvSpPr>
        <p:spPr>
          <a:xfrm>
            <a:off x="966725" y="20600"/>
            <a:ext cx="8158800" cy="4527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highlight>
                  <a:srgbClr val="F5F5F5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Emergency Procurement </a:t>
            </a:r>
            <a:r>
              <a:rPr b="1" lang="en" sz="2000">
                <a:latin typeface="Times New Roman"/>
                <a:ea typeface="Times New Roman"/>
                <a:cs typeface="Times New Roman"/>
                <a:sym typeface="Times New Roman"/>
              </a:rPr>
              <a:t>Request (Requester)</a:t>
            </a:r>
            <a:endParaRPr b="1"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782" name="Google Shape;782;p6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4591" y="20600"/>
            <a:ext cx="882259" cy="452699"/>
          </a:xfrm>
          <a:prstGeom prst="rect">
            <a:avLst/>
          </a:prstGeom>
          <a:noFill/>
          <a:ln>
            <a:noFill/>
          </a:ln>
        </p:spPr>
      </p:pic>
      <p:sp>
        <p:nvSpPr>
          <p:cNvPr id="783" name="Google Shape;783;p60"/>
          <p:cNvSpPr/>
          <p:nvPr/>
        </p:nvSpPr>
        <p:spPr>
          <a:xfrm>
            <a:off x="5052850" y="800275"/>
            <a:ext cx="3966300" cy="346200"/>
          </a:xfrm>
          <a:prstGeom prst="roundRect">
            <a:avLst>
              <a:gd fmla="val 5675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</a:rPr>
              <a:t>Service Requester</a:t>
            </a:r>
            <a:r>
              <a:rPr b="1"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Page</a:t>
            </a:r>
            <a:endParaRPr b="1"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84" name="Google Shape;784;p60"/>
          <p:cNvSpPr/>
          <p:nvPr/>
        </p:nvSpPr>
        <p:spPr>
          <a:xfrm>
            <a:off x="2970075" y="783750"/>
            <a:ext cx="1602000" cy="382800"/>
          </a:xfrm>
          <a:prstGeom prst="roundRect">
            <a:avLst>
              <a:gd fmla="val 5675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(2)Click to Start a </a:t>
            </a:r>
            <a:r>
              <a:rPr b="1" lang="en" sz="1000">
                <a:solidFill>
                  <a:schemeClr val="lt1"/>
                </a:solidFill>
              </a:rPr>
              <a:t>Service</a:t>
            </a:r>
            <a:r>
              <a:rPr b="1"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Request</a:t>
            </a:r>
            <a:endParaRPr b="1"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85" name="Google Shape;785;p60"/>
          <p:cNvSpPr/>
          <p:nvPr/>
        </p:nvSpPr>
        <p:spPr>
          <a:xfrm>
            <a:off x="127000" y="783750"/>
            <a:ext cx="2272800" cy="346200"/>
          </a:xfrm>
          <a:prstGeom prst="roundRect">
            <a:avLst>
              <a:gd fmla="val 5675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(1)Transaction Page Navigation</a:t>
            </a:r>
            <a:endParaRPr b="1"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86" name="Google Shape;786;p60"/>
          <p:cNvSpPr/>
          <p:nvPr/>
        </p:nvSpPr>
        <p:spPr>
          <a:xfrm>
            <a:off x="5959900" y="2637250"/>
            <a:ext cx="2152200" cy="269100"/>
          </a:xfrm>
          <a:prstGeom prst="roundRect">
            <a:avLst>
              <a:gd fmla="val 5675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</a:rPr>
              <a:t>(4) Add </a:t>
            </a:r>
            <a:r>
              <a:rPr b="1"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Service</a:t>
            </a:r>
            <a:endParaRPr b="1"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87" name="Google Shape;787;p60"/>
          <p:cNvSpPr/>
          <p:nvPr/>
        </p:nvSpPr>
        <p:spPr>
          <a:xfrm flipH="1" rot="-5400000">
            <a:off x="8265463" y="2236925"/>
            <a:ext cx="887100" cy="432900"/>
          </a:xfrm>
          <a:prstGeom prst="bentUpArrow">
            <a:avLst>
              <a:gd fmla="val 25000" name="adj1"/>
              <a:gd fmla="val 25000" name="adj2"/>
              <a:gd fmla="val 25000" name="adj3"/>
            </a:avLst>
          </a:prstGeom>
          <a:solidFill>
            <a:srgbClr val="0B5394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p61"/>
          <p:cNvSpPr/>
          <p:nvPr/>
        </p:nvSpPr>
        <p:spPr>
          <a:xfrm rot="-5395500">
            <a:off x="4065563" y="1689375"/>
            <a:ext cx="229200" cy="4167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793" name="Google Shape;793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525" y="1353600"/>
            <a:ext cx="3812400" cy="10882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pic>
        <p:nvPicPr>
          <p:cNvPr id="794" name="Google Shape;794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78075" y="1353600"/>
            <a:ext cx="2047200" cy="10882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pic>
        <p:nvPicPr>
          <p:cNvPr id="795" name="Google Shape;795;p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17425" y="1353600"/>
            <a:ext cx="2289600" cy="10882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sp>
        <p:nvSpPr>
          <p:cNvPr id="796" name="Google Shape;796;p61"/>
          <p:cNvSpPr/>
          <p:nvPr/>
        </p:nvSpPr>
        <p:spPr>
          <a:xfrm>
            <a:off x="125" y="4284575"/>
            <a:ext cx="9144000" cy="842700"/>
          </a:xfrm>
          <a:prstGeom prst="roundRect">
            <a:avLst>
              <a:gd fmla="val 10647" name="adj"/>
            </a:avLst>
          </a:prstGeom>
          <a:noFill/>
          <a:ln cap="flat" cmpd="sng" w="19050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 u="sng">
                <a:solidFill>
                  <a:srgbClr val="351C75"/>
                </a:solidFill>
                <a:latin typeface="Lato"/>
                <a:ea typeface="Lato"/>
                <a:cs typeface="Lato"/>
                <a:sym typeface="Lato"/>
              </a:rPr>
              <a:t>(6) Approval workflow</a:t>
            </a:r>
            <a:endParaRPr b="1" sz="1200" u="sng">
              <a:solidFill>
                <a:srgbClr val="351C75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351C75"/>
                </a:solidFill>
                <a:latin typeface="Lato"/>
                <a:ea typeface="Lato"/>
                <a:cs typeface="Lato"/>
                <a:sym typeface="Lato"/>
              </a:rPr>
              <a:t>Request &gt;&gt;&gt; L1 Approver: Plant MRPC &gt;&gt;&gt; L2 Approver: Plant Finance Head &gt;&gt;&gt; L3 Approver:  Plant Head.</a:t>
            </a:r>
            <a:endParaRPr b="1" sz="1200">
              <a:solidFill>
                <a:srgbClr val="351C75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97" name="Google Shape;797;p61"/>
          <p:cNvSpPr txBox="1"/>
          <p:nvPr>
            <p:ph type="title"/>
          </p:nvPr>
        </p:nvSpPr>
        <p:spPr>
          <a:xfrm>
            <a:off x="966725" y="20600"/>
            <a:ext cx="8158800" cy="4527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8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highlight>
                  <a:srgbClr val="F5F5F5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Emergency Procurement</a:t>
            </a:r>
            <a:r>
              <a:rPr b="1" lang="en" sz="1800">
                <a:latin typeface="Times New Roman"/>
                <a:ea typeface="Times New Roman"/>
                <a:cs typeface="Times New Roman"/>
                <a:sym typeface="Times New Roman"/>
              </a:rPr>
              <a:t> Movement Transaction Resubmit (Requester) </a:t>
            </a:r>
            <a:endParaRPr b="1"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798" name="Google Shape;798;p6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591" y="20600"/>
            <a:ext cx="882259" cy="452699"/>
          </a:xfrm>
          <a:prstGeom prst="rect">
            <a:avLst/>
          </a:prstGeom>
          <a:noFill/>
          <a:ln>
            <a:noFill/>
          </a:ln>
        </p:spPr>
      </p:pic>
      <p:sp>
        <p:nvSpPr>
          <p:cNvPr id="799" name="Google Shape;799;p61"/>
          <p:cNvSpPr/>
          <p:nvPr/>
        </p:nvSpPr>
        <p:spPr>
          <a:xfrm>
            <a:off x="4417425" y="890350"/>
            <a:ext cx="2289600" cy="424200"/>
          </a:xfrm>
          <a:prstGeom prst="roundRect">
            <a:avLst>
              <a:gd fmla="val 5675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(2)  View the Approval Level &amp; Status</a:t>
            </a:r>
            <a:endParaRPr b="1"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00" name="Google Shape;800;p61"/>
          <p:cNvSpPr/>
          <p:nvPr/>
        </p:nvSpPr>
        <p:spPr>
          <a:xfrm>
            <a:off x="7078075" y="890300"/>
            <a:ext cx="2047200" cy="424200"/>
          </a:xfrm>
          <a:prstGeom prst="roundRect">
            <a:avLst>
              <a:gd fmla="val 5675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(3)Click Row to Edit Purchase </a:t>
            </a:r>
            <a:endParaRPr b="1"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01" name="Google Shape;801;p61"/>
          <p:cNvSpPr/>
          <p:nvPr/>
        </p:nvSpPr>
        <p:spPr>
          <a:xfrm>
            <a:off x="130525" y="890350"/>
            <a:ext cx="3812400" cy="424200"/>
          </a:xfrm>
          <a:prstGeom prst="roundRect">
            <a:avLst>
              <a:gd fmla="val 10881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</a:rPr>
              <a:t>(1)</a:t>
            </a:r>
            <a:r>
              <a:rPr b="1" lang="en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Requester Page After Rejected</a:t>
            </a:r>
            <a:endParaRPr b="1" sz="1000">
              <a:solidFill>
                <a:schemeClr val="lt1"/>
              </a:solidFill>
            </a:endParaRPr>
          </a:p>
        </p:txBody>
      </p:sp>
      <p:sp>
        <p:nvSpPr>
          <p:cNvPr id="802" name="Google Shape;802;p61"/>
          <p:cNvSpPr/>
          <p:nvPr/>
        </p:nvSpPr>
        <p:spPr>
          <a:xfrm rot="-5395500">
            <a:off x="6829663" y="1732688"/>
            <a:ext cx="229200" cy="4167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803" name="Google Shape;803;p6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077675" y="3088725"/>
            <a:ext cx="2000400" cy="9359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sp>
        <p:nvSpPr>
          <p:cNvPr id="804" name="Google Shape;804;p61"/>
          <p:cNvSpPr/>
          <p:nvPr/>
        </p:nvSpPr>
        <p:spPr>
          <a:xfrm>
            <a:off x="5077675" y="2697350"/>
            <a:ext cx="2000400" cy="339000"/>
          </a:xfrm>
          <a:prstGeom prst="roundRect">
            <a:avLst>
              <a:gd fmla="val 5675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(4)Click Here to Resubmit</a:t>
            </a:r>
            <a:endParaRPr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05" name="Google Shape;805;p61"/>
          <p:cNvSpPr/>
          <p:nvPr/>
        </p:nvSpPr>
        <p:spPr>
          <a:xfrm>
            <a:off x="1629550" y="2749850"/>
            <a:ext cx="2400000" cy="339000"/>
          </a:xfrm>
          <a:prstGeom prst="roundRect">
            <a:avLst>
              <a:gd fmla="val 5675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(5)After editing, add a comment &amp; Resubmit</a:t>
            </a:r>
            <a:endParaRPr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06" name="Google Shape;806;p61"/>
          <p:cNvSpPr/>
          <p:nvPr/>
        </p:nvSpPr>
        <p:spPr>
          <a:xfrm flipH="1" rot="-5400000">
            <a:off x="7681513" y="2921075"/>
            <a:ext cx="887100" cy="432900"/>
          </a:xfrm>
          <a:prstGeom prst="bentUpArrow">
            <a:avLst>
              <a:gd fmla="val 25000" name="adj1"/>
              <a:gd fmla="val 25000" name="adj2"/>
              <a:gd fmla="val 25000" name="adj3"/>
            </a:avLst>
          </a:prstGeom>
          <a:solidFill>
            <a:srgbClr val="0B5394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07" name="Google Shape;807;p6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629550" y="3138700"/>
            <a:ext cx="2400000" cy="8860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sp>
        <p:nvSpPr>
          <p:cNvPr id="808" name="Google Shape;808;p61"/>
          <p:cNvSpPr/>
          <p:nvPr/>
        </p:nvSpPr>
        <p:spPr>
          <a:xfrm rot="5403562">
            <a:off x="4389186" y="3158153"/>
            <a:ext cx="289500" cy="5400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09" name="Google Shape;809;p61"/>
          <p:cNvSpPr/>
          <p:nvPr/>
        </p:nvSpPr>
        <p:spPr>
          <a:xfrm>
            <a:off x="3466550" y="1722150"/>
            <a:ext cx="381300" cy="167700"/>
          </a:xfrm>
          <a:prstGeom prst="wedgeRectCallout">
            <a:avLst>
              <a:gd fmla="val 38382" name="adj1"/>
              <a:gd fmla="val 211106" name="adj2"/>
            </a:avLst>
          </a:prstGeom>
          <a:solidFill>
            <a:srgbClr val="0B5394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(4)</a:t>
            </a:r>
            <a:endParaRPr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10" name="Google Shape;810;p61"/>
          <p:cNvSpPr/>
          <p:nvPr/>
        </p:nvSpPr>
        <p:spPr>
          <a:xfrm>
            <a:off x="2961425" y="1857188"/>
            <a:ext cx="381300" cy="167700"/>
          </a:xfrm>
          <a:prstGeom prst="wedgeRectCallout">
            <a:avLst>
              <a:gd fmla="val 132999" name="adj1"/>
              <a:gd fmla="val 136106" name="adj2"/>
            </a:avLst>
          </a:prstGeom>
          <a:solidFill>
            <a:srgbClr val="0B5394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(3)</a:t>
            </a:r>
            <a:endParaRPr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p62"/>
          <p:cNvSpPr/>
          <p:nvPr/>
        </p:nvSpPr>
        <p:spPr>
          <a:xfrm>
            <a:off x="0" y="4446800"/>
            <a:ext cx="9144000" cy="696600"/>
          </a:xfrm>
          <a:prstGeom prst="roundRect">
            <a:avLst>
              <a:gd fmla="val 12873" name="adj"/>
            </a:avLst>
          </a:prstGeom>
          <a:noFill/>
          <a:ln cap="flat" cmpd="sng" w="19050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51C75"/>
                </a:solidFill>
                <a:latin typeface="Lato"/>
                <a:ea typeface="Lato"/>
                <a:cs typeface="Lato"/>
                <a:sym typeface="Lato"/>
              </a:rPr>
              <a:t>(4) </a:t>
            </a:r>
            <a:r>
              <a:rPr lang="en" sz="1200">
                <a:solidFill>
                  <a:srgbClr val="351C75"/>
                </a:solidFill>
                <a:latin typeface="Lato"/>
                <a:ea typeface="Lato"/>
                <a:cs typeface="Lato"/>
                <a:sym typeface="Lato"/>
              </a:rPr>
              <a:t>Approver Make Action</a:t>
            </a:r>
            <a:endParaRPr sz="1200">
              <a:solidFill>
                <a:srgbClr val="351C75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rgbClr val="351C75"/>
                </a:solidFill>
                <a:latin typeface="Lato"/>
                <a:ea typeface="Lato"/>
                <a:cs typeface="Lato"/>
                <a:sym typeface="Lato"/>
              </a:rPr>
              <a:t>Approval workflow:  </a:t>
            </a:r>
            <a:r>
              <a:rPr lang="en" sz="1200">
                <a:solidFill>
                  <a:srgbClr val="351C75"/>
                </a:solidFill>
                <a:latin typeface="Lato"/>
                <a:ea typeface="Lato"/>
                <a:cs typeface="Lato"/>
                <a:sym typeface="Lato"/>
              </a:rPr>
              <a:t>Request &gt;&gt;&gt; L1 Approver: Plant MRPC &gt;&gt;&gt; L2 Approver: Plant Finance Head &gt;&gt;&gt; L3 Approver:  Plant Head.</a:t>
            </a:r>
            <a:endParaRPr sz="1200">
              <a:solidFill>
                <a:srgbClr val="351C75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16" name="Google Shape;816;p62"/>
          <p:cNvSpPr/>
          <p:nvPr/>
        </p:nvSpPr>
        <p:spPr>
          <a:xfrm rot="-5395500">
            <a:off x="2553588" y="2363400"/>
            <a:ext cx="229200" cy="4167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817" name="Google Shape;817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800" y="1863100"/>
            <a:ext cx="2294699" cy="1417326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pic>
        <p:nvPicPr>
          <p:cNvPr id="818" name="Google Shape;818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59100" y="1879150"/>
            <a:ext cx="4010400" cy="14012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pic>
        <p:nvPicPr>
          <p:cNvPr id="819" name="Google Shape;819;p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21325" y="1863100"/>
            <a:ext cx="1627725" cy="14012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sp>
        <p:nvSpPr>
          <p:cNvPr id="820" name="Google Shape;820;p62"/>
          <p:cNvSpPr/>
          <p:nvPr/>
        </p:nvSpPr>
        <p:spPr>
          <a:xfrm>
            <a:off x="1716600" y="2479827"/>
            <a:ext cx="678900" cy="3459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1" name="Google Shape;821;p62"/>
          <p:cNvSpPr txBox="1"/>
          <p:nvPr>
            <p:ph type="title"/>
          </p:nvPr>
        </p:nvSpPr>
        <p:spPr>
          <a:xfrm>
            <a:off x="966725" y="20600"/>
            <a:ext cx="8158800" cy="4527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highlight>
                  <a:srgbClr val="F5F5F5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Emergency Procurement</a:t>
            </a:r>
            <a:r>
              <a:rPr b="1" lang="en" sz="1800">
                <a:latin typeface="Times New Roman"/>
                <a:ea typeface="Times New Roman"/>
                <a:cs typeface="Times New Roman"/>
                <a:sym typeface="Times New Roman"/>
              </a:rPr>
              <a:t> Movement Transaction Approval (Approver)</a:t>
            </a:r>
            <a:endParaRPr b="1"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822" name="Google Shape;822;p6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591" y="20600"/>
            <a:ext cx="882259" cy="452699"/>
          </a:xfrm>
          <a:prstGeom prst="rect">
            <a:avLst/>
          </a:prstGeom>
          <a:noFill/>
          <a:ln>
            <a:noFill/>
          </a:ln>
        </p:spPr>
      </p:pic>
      <p:sp>
        <p:nvSpPr>
          <p:cNvPr id="823" name="Google Shape;823;p62"/>
          <p:cNvSpPr/>
          <p:nvPr/>
        </p:nvSpPr>
        <p:spPr>
          <a:xfrm>
            <a:off x="100800" y="1388525"/>
            <a:ext cx="2294700" cy="408000"/>
          </a:xfrm>
          <a:prstGeom prst="roundRect">
            <a:avLst>
              <a:gd fmla="val 6982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(1)Approver Home Page</a:t>
            </a:r>
            <a:endParaRPr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24" name="Google Shape;824;p62"/>
          <p:cNvSpPr/>
          <p:nvPr/>
        </p:nvSpPr>
        <p:spPr>
          <a:xfrm>
            <a:off x="2959100" y="1388525"/>
            <a:ext cx="4010400" cy="408000"/>
          </a:xfrm>
          <a:prstGeom prst="roundRect">
            <a:avLst>
              <a:gd fmla="val 6982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(2) </a:t>
            </a: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View Records</a:t>
            </a:r>
            <a:endParaRPr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25" name="Google Shape;825;p62"/>
          <p:cNvSpPr/>
          <p:nvPr/>
        </p:nvSpPr>
        <p:spPr>
          <a:xfrm>
            <a:off x="7421325" y="1388525"/>
            <a:ext cx="1627800" cy="408000"/>
          </a:xfrm>
          <a:prstGeom prst="roundRect">
            <a:avLst>
              <a:gd fmla="val 6982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</a:rPr>
              <a:t>(3) Action </a:t>
            </a:r>
            <a:endParaRPr b="1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26" name="Google Shape;826;p62"/>
          <p:cNvSpPr/>
          <p:nvPr/>
        </p:nvSpPr>
        <p:spPr>
          <a:xfrm>
            <a:off x="6354850" y="2376188"/>
            <a:ext cx="381300" cy="167700"/>
          </a:xfrm>
          <a:prstGeom prst="wedgeRectCallout">
            <a:avLst>
              <a:gd fmla="val 32540" name="adj1"/>
              <a:gd fmla="val 230613" name="adj2"/>
            </a:avLst>
          </a:prstGeom>
          <a:solidFill>
            <a:srgbClr val="0B5394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(3)</a:t>
            </a:r>
            <a:endParaRPr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0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p63"/>
          <p:cNvSpPr/>
          <p:nvPr/>
        </p:nvSpPr>
        <p:spPr>
          <a:xfrm flipH="1" rot="10800000">
            <a:off x="-10550" y="-6150"/>
            <a:ext cx="4868700" cy="3121500"/>
          </a:xfrm>
          <a:prstGeom prst="snip1Rect">
            <a:avLst>
              <a:gd fmla="val 17837" name="adj"/>
            </a:avLst>
          </a:prstGeom>
          <a:solidFill>
            <a:srgbClr val="F3F3F3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Lexend Black"/>
                <a:ea typeface="Lexend Black"/>
                <a:cs typeface="Lexend Black"/>
                <a:sym typeface="Lexend Black"/>
              </a:rPr>
              <a:t> </a:t>
            </a:r>
            <a:endParaRPr>
              <a:solidFill>
                <a:schemeClr val="dk1"/>
              </a:solidFill>
              <a:latin typeface="Lexend Black"/>
              <a:ea typeface="Lexend Black"/>
              <a:cs typeface="Lexend Black"/>
              <a:sym typeface="Lexend Black"/>
            </a:endParaRPr>
          </a:p>
        </p:txBody>
      </p:sp>
      <p:sp>
        <p:nvSpPr>
          <p:cNvPr id="832" name="Google Shape;832;p63"/>
          <p:cNvSpPr txBox="1"/>
          <p:nvPr>
            <p:ph idx="4294967295" type="title"/>
          </p:nvPr>
        </p:nvSpPr>
        <p:spPr>
          <a:xfrm>
            <a:off x="549550" y="609875"/>
            <a:ext cx="3748500" cy="1091100"/>
          </a:xfrm>
          <a:prstGeom prst="rect">
            <a:avLst/>
          </a:prstGeom>
          <a:solidFill>
            <a:srgbClr val="F3F3F3"/>
          </a:solidFill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>
                <a:latin typeface="Lexend Black"/>
                <a:ea typeface="Lexend Black"/>
                <a:cs typeface="Lexend Black"/>
                <a:sym typeface="Lexend Black"/>
              </a:rPr>
              <a:t>Thank you</a:t>
            </a:r>
            <a:endParaRPr>
              <a:latin typeface="Lexend Black"/>
              <a:ea typeface="Lexend Black"/>
              <a:cs typeface="Lexend Black"/>
              <a:sym typeface="Lexend Black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20"/>
          <p:cNvPicPr preferRelativeResize="0"/>
          <p:nvPr/>
        </p:nvPicPr>
        <p:blipFill rotWithShape="1">
          <a:blip r:embed="rId3">
            <a:alphaModFix/>
          </a:blip>
          <a:srcRect b="54375" l="3956" r="0" t="0"/>
          <a:stretch/>
        </p:blipFill>
        <p:spPr>
          <a:xfrm>
            <a:off x="5126350" y="1122200"/>
            <a:ext cx="3966523" cy="11054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sp>
        <p:nvSpPr>
          <p:cNvPr id="103" name="Google Shape;103;p20"/>
          <p:cNvSpPr/>
          <p:nvPr/>
        </p:nvSpPr>
        <p:spPr>
          <a:xfrm>
            <a:off x="7567800" y="1370150"/>
            <a:ext cx="954000" cy="483900"/>
          </a:xfrm>
          <a:prstGeom prst="wedgeRectCallout">
            <a:avLst>
              <a:gd fmla="val 81249" name="adj1"/>
              <a:gd fmla="val -8505" name="adj2"/>
            </a:avLst>
          </a:prstGeom>
          <a:solidFill>
            <a:srgbClr val="0B5394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(3) Click here</a:t>
            </a:r>
            <a:r>
              <a:rPr b="1"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t</a:t>
            </a:r>
            <a:r>
              <a:rPr b="1"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o Download template</a:t>
            </a:r>
            <a:endParaRPr b="1"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04" name="Google Shape;104;p20"/>
          <p:cNvPicPr preferRelativeResize="0"/>
          <p:nvPr/>
        </p:nvPicPr>
        <p:blipFill rotWithShape="1">
          <a:blip r:embed="rId4">
            <a:alphaModFix/>
          </a:blip>
          <a:srcRect b="14638" l="21689" r="18311" t="13356"/>
          <a:stretch/>
        </p:blipFill>
        <p:spPr>
          <a:xfrm>
            <a:off x="7694861" y="3033088"/>
            <a:ext cx="1410890" cy="12489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sp>
        <p:nvSpPr>
          <p:cNvPr id="105" name="Google Shape;105;p20"/>
          <p:cNvSpPr/>
          <p:nvPr/>
        </p:nvSpPr>
        <p:spPr>
          <a:xfrm>
            <a:off x="8750725" y="2070750"/>
            <a:ext cx="261300" cy="5706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06" name="Google Shape;106;p20"/>
          <p:cNvPicPr preferRelativeResize="0"/>
          <p:nvPr/>
        </p:nvPicPr>
        <p:blipFill rotWithShape="1">
          <a:blip r:embed="rId5">
            <a:alphaModFix/>
          </a:blip>
          <a:srcRect b="50000" l="0" r="0" t="0"/>
          <a:stretch/>
        </p:blipFill>
        <p:spPr>
          <a:xfrm>
            <a:off x="2840650" y="3032600"/>
            <a:ext cx="4236126" cy="124890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sp>
        <p:nvSpPr>
          <p:cNvPr id="107" name="Google Shape;107;p20"/>
          <p:cNvSpPr/>
          <p:nvPr/>
        </p:nvSpPr>
        <p:spPr>
          <a:xfrm>
            <a:off x="2840650" y="2690675"/>
            <a:ext cx="4236000" cy="315000"/>
          </a:xfrm>
          <a:prstGeom prst="roundRect">
            <a:avLst>
              <a:gd fmla="val 16667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(4) Excel Template with Sample Data</a:t>
            </a:r>
            <a:endParaRPr b="1"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8" name="Google Shape;108;p20"/>
          <p:cNvSpPr/>
          <p:nvPr/>
        </p:nvSpPr>
        <p:spPr>
          <a:xfrm rot="5400000">
            <a:off x="7307425" y="3477025"/>
            <a:ext cx="266100" cy="4830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9" name="Google Shape;109;p20"/>
          <p:cNvSpPr/>
          <p:nvPr/>
        </p:nvSpPr>
        <p:spPr>
          <a:xfrm rot="-5396076">
            <a:off x="2288700" y="1401350"/>
            <a:ext cx="262800" cy="7101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1C45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0" name="Google Shape;110;p20"/>
          <p:cNvSpPr/>
          <p:nvPr/>
        </p:nvSpPr>
        <p:spPr>
          <a:xfrm>
            <a:off x="125" y="4414900"/>
            <a:ext cx="9144000" cy="712200"/>
          </a:xfrm>
          <a:prstGeom prst="roundRect">
            <a:avLst>
              <a:gd fmla="val 10078" name="adj"/>
            </a:avLst>
          </a:prstGeom>
          <a:noFill/>
          <a:ln cap="flat" cmpd="sng" w="19050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351C75"/>
                </a:solidFill>
                <a:latin typeface="Lato"/>
                <a:ea typeface="Lato"/>
                <a:cs typeface="Lato"/>
                <a:sym typeface="Lato"/>
              </a:rPr>
              <a:t>(5) </a:t>
            </a:r>
            <a:r>
              <a:rPr b="1" lang="en" sz="1200" u="sng">
                <a:solidFill>
                  <a:srgbClr val="351C75"/>
                </a:solidFill>
                <a:latin typeface="Lato"/>
                <a:ea typeface="Lato"/>
                <a:cs typeface="Lato"/>
                <a:sym typeface="Lato"/>
              </a:rPr>
              <a:t>Approval workflow</a:t>
            </a:r>
            <a:endParaRPr b="1" sz="1200" u="sng">
              <a:solidFill>
                <a:srgbClr val="351C75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351C75"/>
                </a:solidFill>
                <a:latin typeface="Lato"/>
                <a:ea typeface="Lato"/>
                <a:cs typeface="Lato"/>
                <a:sym typeface="Lato"/>
              </a:rPr>
              <a:t>Request &gt;&gt;&gt; L1 Approver: Plant Finance Head &gt;&gt;&gt;</a:t>
            </a:r>
            <a:r>
              <a:rPr b="1" lang="en" sz="1200">
                <a:solidFill>
                  <a:srgbClr val="351C75"/>
                </a:solidFill>
                <a:latin typeface="Lato"/>
                <a:ea typeface="Lato"/>
                <a:cs typeface="Lato"/>
                <a:sym typeface="Lato"/>
              </a:rPr>
              <a:t> L2  Approver: </a:t>
            </a:r>
            <a:r>
              <a:rPr b="1" lang="en" sz="1200">
                <a:solidFill>
                  <a:srgbClr val="351C75"/>
                </a:solidFill>
                <a:latin typeface="Lato"/>
                <a:ea typeface="Lato"/>
                <a:cs typeface="Lato"/>
                <a:sym typeface="Lato"/>
              </a:rPr>
              <a:t>Plant MRPC </a:t>
            </a:r>
            <a:r>
              <a:rPr b="1" lang="en" sz="1200">
                <a:solidFill>
                  <a:srgbClr val="351C75"/>
                </a:solidFill>
                <a:latin typeface="Lato"/>
                <a:ea typeface="Lato"/>
                <a:cs typeface="Lato"/>
                <a:sym typeface="Lato"/>
              </a:rPr>
              <a:t>&gt;&gt;&gt; L3  Approver:  Plant</a:t>
            </a:r>
            <a:r>
              <a:rPr b="1" lang="en" sz="1200">
                <a:solidFill>
                  <a:srgbClr val="351C75"/>
                </a:solidFill>
                <a:latin typeface="Lato"/>
                <a:ea typeface="Lato"/>
                <a:cs typeface="Lato"/>
                <a:sym typeface="Lato"/>
              </a:rPr>
              <a:t> Head </a:t>
            </a:r>
            <a:r>
              <a:rPr b="1" lang="en" sz="1200">
                <a:solidFill>
                  <a:srgbClr val="351C75"/>
                </a:solidFill>
                <a:latin typeface="Lato"/>
                <a:ea typeface="Lato"/>
                <a:cs typeface="Lato"/>
                <a:sym typeface="Lato"/>
              </a:rPr>
              <a:t>&gt;&gt;&gt;  L4 Approver: </a:t>
            </a:r>
            <a:r>
              <a:rPr b="1" lang="en" sz="1200">
                <a:solidFill>
                  <a:srgbClr val="351C75"/>
                </a:solidFill>
                <a:latin typeface="Lato"/>
                <a:ea typeface="Lato"/>
                <a:cs typeface="Lato"/>
                <a:sym typeface="Lato"/>
              </a:rPr>
              <a:t>CORP </a:t>
            </a:r>
            <a:r>
              <a:rPr b="1" lang="en" sz="1200">
                <a:solidFill>
                  <a:srgbClr val="351C75"/>
                </a:solidFill>
                <a:latin typeface="Lato"/>
                <a:ea typeface="Lato"/>
                <a:cs typeface="Lato"/>
                <a:sym typeface="Lato"/>
              </a:rPr>
              <a:t>Finance Head &gt;&gt;&gt;  L5 Approver: </a:t>
            </a:r>
            <a:r>
              <a:rPr b="1" lang="en" sz="1200">
                <a:solidFill>
                  <a:srgbClr val="351C75"/>
                </a:solidFill>
                <a:latin typeface="Lato"/>
                <a:ea typeface="Lato"/>
                <a:cs typeface="Lato"/>
                <a:sym typeface="Lato"/>
              </a:rPr>
              <a:t>Corp MRPC &gt;&gt;&gt; Send to  SAP.</a:t>
            </a:r>
            <a:endParaRPr b="1" sz="1200">
              <a:solidFill>
                <a:srgbClr val="351C75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1" name="Google Shape;111;p20"/>
          <p:cNvSpPr/>
          <p:nvPr/>
        </p:nvSpPr>
        <p:spPr>
          <a:xfrm>
            <a:off x="7669800" y="2668775"/>
            <a:ext cx="1461000" cy="336900"/>
          </a:xfrm>
          <a:prstGeom prst="roundRect">
            <a:avLst>
              <a:gd fmla="val 14923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(4) Upload</a:t>
            </a:r>
            <a:endParaRPr b="1"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2" name="Google Shape;112;p20"/>
          <p:cNvSpPr/>
          <p:nvPr/>
        </p:nvSpPr>
        <p:spPr>
          <a:xfrm>
            <a:off x="7742800" y="3435600"/>
            <a:ext cx="1219800" cy="2628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13" name="Google Shape;113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100" y="1119075"/>
            <a:ext cx="2207102" cy="1105449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sp>
        <p:nvSpPr>
          <p:cNvPr id="114" name="Google Shape;114;p20"/>
          <p:cNvSpPr/>
          <p:nvPr/>
        </p:nvSpPr>
        <p:spPr>
          <a:xfrm>
            <a:off x="66125" y="771363"/>
            <a:ext cx="2207100" cy="315000"/>
          </a:xfrm>
          <a:prstGeom prst="roundRect">
            <a:avLst>
              <a:gd fmla="val 5675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(1)Transaction Page Navigation</a:t>
            </a:r>
            <a:endParaRPr b="1"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5" name="Google Shape;115;p20"/>
          <p:cNvSpPr/>
          <p:nvPr/>
        </p:nvSpPr>
        <p:spPr>
          <a:xfrm>
            <a:off x="1093575" y="1278800"/>
            <a:ext cx="954000" cy="262800"/>
          </a:xfrm>
          <a:prstGeom prst="wedgeRectCallout">
            <a:avLst>
              <a:gd fmla="val 16606" name="adj1"/>
              <a:gd fmla="val 101884" name="adj2"/>
            </a:avLst>
          </a:prstGeom>
          <a:solidFill>
            <a:srgbClr val="0B5394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Click here </a:t>
            </a:r>
            <a:endParaRPr sz="11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16" name="Google Shape;116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775300" y="1119075"/>
            <a:ext cx="1743725" cy="11054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sp>
        <p:nvSpPr>
          <p:cNvPr id="117" name="Google Shape;117;p20"/>
          <p:cNvSpPr/>
          <p:nvPr/>
        </p:nvSpPr>
        <p:spPr>
          <a:xfrm>
            <a:off x="5087350" y="771375"/>
            <a:ext cx="4017600" cy="315000"/>
          </a:xfrm>
          <a:prstGeom prst="roundRect">
            <a:avLst>
              <a:gd fmla="val 10881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</a:rPr>
              <a:t>Requester Page </a:t>
            </a:r>
            <a:endParaRPr b="1" sz="1000">
              <a:solidFill>
                <a:schemeClr val="lt1"/>
              </a:solidFill>
            </a:endParaRPr>
          </a:p>
        </p:txBody>
      </p:sp>
      <p:sp>
        <p:nvSpPr>
          <p:cNvPr id="118" name="Google Shape;118;p20"/>
          <p:cNvSpPr/>
          <p:nvPr/>
        </p:nvSpPr>
        <p:spPr>
          <a:xfrm>
            <a:off x="2781950" y="771375"/>
            <a:ext cx="1743600" cy="315000"/>
          </a:xfrm>
          <a:prstGeom prst="roundRect">
            <a:avLst>
              <a:gd fmla="val 5675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(2)</a:t>
            </a:r>
            <a:r>
              <a:rPr b="1" lang="en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Click to begin a 309 request</a:t>
            </a:r>
            <a:endParaRPr b="1"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9" name="Google Shape;119;p20"/>
          <p:cNvSpPr/>
          <p:nvPr/>
        </p:nvSpPr>
        <p:spPr>
          <a:xfrm rot="-5396076">
            <a:off x="4600750" y="1430725"/>
            <a:ext cx="262800" cy="7101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1C45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0" name="Google Shape;120;p20"/>
          <p:cNvSpPr txBox="1"/>
          <p:nvPr>
            <p:ph idx="4294967295" type="title"/>
          </p:nvPr>
        </p:nvSpPr>
        <p:spPr>
          <a:xfrm>
            <a:off x="982775" y="55050"/>
            <a:ext cx="8122800" cy="4839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83775" lIns="83775" spcFirstLastPara="1" rIns="83775" wrap="square" tIns="8377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099"/>
              </a:spcBef>
              <a:spcAft>
                <a:spcPts val="1099"/>
              </a:spcAft>
              <a:buNone/>
            </a:pPr>
            <a:r>
              <a:rPr b="1" lang="en" sz="2000">
                <a:latin typeface="Times New Roman"/>
                <a:ea typeface="Times New Roman"/>
                <a:cs typeface="Times New Roman"/>
                <a:sym typeface="Times New Roman"/>
              </a:rPr>
              <a:t>309 Movement Request (Requester)</a:t>
            </a:r>
            <a:endParaRPr sz="2198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21" name="Google Shape;121;p2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6125" y="55025"/>
            <a:ext cx="880285" cy="4839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1"/>
          <p:cNvSpPr/>
          <p:nvPr/>
        </p:nvSpPr>
        <p:spPr>
          <a:xfrm>
            <a:off x="2292775" y="2791875"/>
            <a:ext cx="5364600" cy="369600"/>
          </a:xfrm>
          <a:prstGeom prst="roundRect">
            <a:avLst>
              <a:gd fmla="val 10881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</a:rPr>
              <a:t>(4) Select Checkbox, Then Submit Data</a:t>
            </a:r>
            <a:endParaRPr b="1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27" name="Google Shape;127;p21"/>
          <p:cNvPicPr preferRelativeResize="0"/>
          <p:nvPr/>
        </p:nvPicPr>
        <p:blipFill rotWithShape="1">
          <a:blip r:embed="rId3">
            <a:alphaModFix/>
          </a:blip>
          <a:srcRect b="10233" l="5988" r="7220" t="10193"/>
          <a:stretch/>
        </p:blipFill>
        <p:spPr>
          <a:xfrm>
            <a:off x="4119475" y="1194700"/>
            <a:ext cx="2154100" cy="127997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pic>
        <p:nvPicPr>
          <p:cNvPr id="128" name="Google Shape;128;p21"/>
          <p:cNvPicPr preferRelativeResize="0"/>
          <p:nvPr/>
        </p:nvPicPr>
        <p:blipFill rotWithShape="1">
          <a:blip r:embed="rId4">
            <a:alphaModFix/>
          </a:blip>
          <a:srcRect b="57441" l="3622" r="1048" t="11514"/>
          <a:stretch/>
        </p:blipFill>
        <p:spPr>
          <a:xfrm>
            <a:off x="162525" y="1169225"/>
            <a:ext cx="3447148" cy="133647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sp>
        <p:nvSpPr>
          <p:cNvPr id="129" name="Google Shape;129;p21"/>
          <p:cNvSpPr/>
          <p:nvPr/>
        </p:nvSpPr>
        <p:spPr>
          <a:xfrm>
            <a:off x="1898550" y="1537838"/>
            <a:ext cx="1266300" cy="452700"/>
          </a:xfrm>
          <a:prstGeom prst="wedgeRectCallout">
            <a:avLst>
              <a:gd fmla="val 54345" name="adj1"/>
              <a:gd fmla="val 72429" name="adj2"/>
            </a:avLst>
          </a:prstGeom>
          <a:solidFill>
            <a:srgbClr val="0B5394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Click here to View status </a:t>
            </a:r>
            <a:endParaRPr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30" name="Google Shape;130;p21"/>
          <p:cNvPicPr preferRelativeResize="0"/>
          <p:nvPr/>
        </p:nvPicPr>
        <p:blipFill rotWithShape="1">
          <a:blip r:embed="rId5">
            <a:alphaModFix/>
          </a:blip>
          <a:srcRect b="33915" l="36597" r="36599" t="8403"/>
          <a:stretch/>
        </p:blipFill>
        <p:spPr>
          <a:xfrm>
            <a:off x="6908475" y="1172575"/>
            <a:ext cx="2179250" cy="1336474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sp>
        <p:nvSpPr>
          <p:cNvPr id="131" name="Google Shape;131;p21"/>
          <p:cNvSpPr/>
          <p:nvPr/>
        </p:nvSpPr>
        <p:spPr>
          <a:xfrm rot="-5394419">
            <a:off x="6439825" y="1670800"/>
            <a:ext cx="369600" cy="5181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32" name="Google Shape;132;p21"/>
          <p:cNvPicPr preferRelativeResize="0"/>
          <p:nvPr/>
        </p:nvPicPr>
        <p:blipFill rotWithShape="1">
          <a:blip r:embed="rId6">
            <a:alphaModFix/>
          </a:blip>
          <a:srcRect b="60402" l="4353" r="1218" t="13295"/>
          <a:stretch/>
        </p:blipFill>
        <p:spPr>
          <a:xfrm>
            <a:off x="2315675" y="3188900"/>
            <a:ext cx="5315998" cy="1087726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sp>
        <p:nvSpPr>
          <p:cNvPr id="133" name="Google Shape;133;p21"/>
          <p:cNvSpPr/>
          <p:nvPr/>
        </p:nvSpPr>
        <p:spPr>
          <a:xfrm rot="-5394103">
            <a:off x="3656275" y="1637950"/>
            <a:ext cx="349801" cy="9513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4" name="Google Shape;134;p21"/>
          <p:cNvSpPr/>
          <p:nvPr/>
        </p:nvSpPr>
        <p:spPr>
          <a:xfrm>
            <a:off x="6670250" y="3320750"/>
            <a:ext cx="823500" cy="8895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21"/>
          <p:cNvSpPr/>
          <p:nvPr/>
        </p:nvSpPr>
        <p:spPr>
          <a:xfrm>
            <a:off x="6883325" y="689675"/>
            <a:ext cx="2222100" cy="452700"/>
          </a:xfrm>
          <a:prstGeom prst="roundRect">
            <a:avLst>
              <a:gd fmla="val 5675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(3) Click Row </a:t>
            </a:r>
            <a:r>
              <a:rPr b="1"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to Edit Row, Then </a:t>
            </a:r>
            <a:r>
              <a:rPr b="1" lang="en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Update</a:t>
            </a:r>
            <a:endParaRPr b="1"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6" name="Google Shape;136;p21"/>
          <p:cNvSpPr/>
          <p:nvPr/>
        </p:nvSpPr>
        <p:spPr>
          <a:xfrm>
            <a:off x="4094325" y="716525"/>
            <a:ext cx="2204400" cy="452700"/>
          </a:xfrm>
          <a:prstGeom prst="roundRect">
            <a:avLst>
              <a:gd fmla="val 5675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(2) </a:t>
            </a:r>
            <a:r>
              <a:rPr b="1"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View the Approval Level &amp; Status</a:t>
            </a:r>
            <a:endParaRPr b="1"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7" name="Google Shape;137;p21"/>
          <p:cNvSpPr/>
          <p:nvPr/>
        </p:nvSpPr>
        <p:spPr>
          <a:xfrm flipH="1" rot="-5400000">
            <a:off x="7803800" y="3096325"/>
            <a:ext cx="993900" cy="766200"/>
          </a:xfrm>
          <a:prstGeom prst="bentUpArrow">
            <a:avLst>
              <a:gd fmla="val 25000" name="adj1"/>
              <a:gd fmla="val 25000" name="adj2"/>
              <a:gd fmla="val 25000" name="adj3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21"/>
          <p:cNvSpPr/>
          <p:nvPr/>
        </p:nvSpPr>
        <p:spPr>
          <a:xfrm>
            <a:off x="130950" y="758075"/>
            <a:ext cx="3499200" cy="384300"/>
          </a:xfrm>
          <a:prstGeom prst="roundRect">
            <a:avLst>
              <a:gd fmla="val 10881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</a:rPr>
              <a:t>(1) Requester Page After "Under Query" Status</a:t>
            </a:r>
            <a:endParaRPr b="1" sz="1000">
              <a:solidFill>
                <a:schemeClr val="lt1"/>
              </a:solidFill>
            </a:endParaRPr>
          </a:p>
        </p:txBody>
      </p:sp>
      <p:sp>
        <p:nvSpPr>
          <p:cNvPr id="139" name="Google Shape;139;p21"/>
          <p:cNvSpPr txBox="1"/>
          <p:nvPr>
            <p:ph idx="4294967295" type="title"/>
          </p:nvPr>
        </p:nvSpPr>
        <p:spPr>
          <a:xfrm>
            <a:off x="982775" y="55050"/>
            <a:ext cx="8122800" cy="4839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83775" lIns="83775" spcFirstLastPara="1" rIns="83775" wrap="square" tIns="8377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099"/>
              </a:spcBef>
              <a:spcAft>
                <a:spcPts val="1099"/>
              </a:spcAft>
              <a:buNone/>
            </a:pPr>
            <a:r>
              <a:rPr b="1" lang="en" sz="2000">
                <a:latin typeface="Times New Roman"/>
                <a:ea typeface="Times New Roman"/>
                <a:cs typeface="Times New Roman"/>
                <a:sym typeface="Times New Roman"/>
              </a:rPr>
              <a:t>309 Movement: Edit with Status "Under Query" (Requester)</a:t>
            </a:r>
            <a:endParaRPr sz="2198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40" name="Google Shape;140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0000" y="55025"/>
            <a:ext cx="876401" cy="483925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1"/>
          <p:cNvSpPr/>
          <p:nvPr/>
        </p:nvSpPr>
        <p:spPr>
          <a:xfrm>
            <a:off x="125" y="4458450"/>
            <a:ext cx="9144000" cy="668700"/>
          </a:xfrm>
          <a:prstGeom prst="roundRect">
            <a:avLst>
              <a:gd fmla="val 10078" name="adj"/>
            </a:avLst>
          </a:prstGeom>
          <a:noFill/>
          <a:ln cap="flat" cmpd="sng" w="19050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u="sng">
                <a:solidFill>
                  <a:srgbClr val="351C75"/>
                </a:solidFill>
                <a:latin typeface="Lato"/>
                <a:ea typeface="Lato"/>
                <a:cs typeface="Lato"/>
                <a:sym typeface="Lato"/>
              </a:rPr>
              <a:t>Resubmit workflow</a:t>
            </a:r>
            <a:endParaRPr b="1" u="sng">
              <a:solidFill>
                <a:srgbClr val="351C75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351C75"/>
                </a:solidFill>
                <a:latin typeface="Lato"/>
                <a:ea typeface="Lato"/>
                <a:cs typeface="Lato"/>
                <a:sym typeface="Lato"/>
              </a:rPr>
              <a:t>Status: Under Query&gt;&gt;&gt; Edit&gt;&gt;&gt; Re-submit&gt;&gt;&gt;Send to Approver.</a:t>
            </a:r>
            <a:endParaRPr b="1">
              <a:solidFill>
                <a:srgbClr val="351C75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351C75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351C75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8850" y="1290350"/>
            <a:ext cx="4013699" cy="9540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pic>
        <p:nvPicPr>
          <p:cNvPr id="147" name="Google Shape;147;p22"/>
          <p:cNvPicPr preferRelativeResize="0"/>
          <p:nvPr/>
        </p:nvPicPr>
        <p:blipFill rotWithShape="1">
          <a:blip r:embed="rId4">
            <a:alphaModFix/>
          </a:blip>
          <a:srcRect b="6323" l="9622" r="9452" t="9699"/>
          <a:stretch/>
        </p:blipFill>
        <p:spPr>
          <a:xfrm>
            <a:off x="7400475" y="3008825"/>
            <a:ext cx="1613850" cy="13350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pic>
        <p:nvPicPr>
          <p:cNvPr id="148" name="Google Shape;148;p22"/>
          <p:cNvPicPr preferRelativeResize="0"/>
          <p:nvPr/>
        </p:nvPicPr>
        <p:blipFill rotWithShape="1">
          <a:blip r:embed="rId5">
            <a:alphaModFix/>
          </a:blip>
          <a:srcRect b="6879" l="5883" r="6558" t="4577"/>
          <a:stretch/>
        </p:blipFill>
        <p:spPr>
          <a:xfrm>
            <a:off x="7185775" y="1290350"/>
            <a:ext cx="1919674" cy="9540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pic>
        <p:nvPicPr>
          <p:cNvPr id="149" name="Google Shape;149;p22"/>
          <p:cNvPicPr preferRelativeResize="0"/>
          <p:nvPr/>
        </p:nvPicPr>
        <p:blipFill rotWithShape="1">
          <a:blip r:embed="rId6">
            <a:alphaModFix/>
          </a:blip>
          <a:srcRect b="16560" l="2114" r="3483" t="19914"/>
          <a:stretch/>
        </p:blipFill>
        <p:spPr>
          <a:xfrm>
            <a:off x="2837825" y="2995750"/>
            <a:ext cx="3873726" cy="13194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sp>
        <p:nvSpPr>
          <p:cNvPr id="150" name="Google Shape;150;p22"/>
          <p:cNvSpPr/>
          <p:nvPr/>
        </p:nvSpPr>
        <p:spPr>
          <a:xfrm rot="4073">
            <a:off x="8478825" y="2244503"/>
            <a:ext cx="253200" cy="3738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1" name="Google Shape;151;p22"/>
          <p:cNvSpPr/>
          <p:nvPr/>
        </p:nvSpPr>
        <p:spPr>
          <a:xfrm rot="-5395500">
            <a:off x="2307313" y="1595475"/>
            <a:ext cx="229200" cy="4167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2" name="Google Shape;152;p22"/>
          <p:cNvSpPr/>
          <p:nvPr/>
        </p:nvSpPr>
        <p:spPr>
          <a:xfrm rot="-5395297">
            <a:off x="6829500" y="1756038"/>
            <a:ext cx="219300" cy="3651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3" name="Google Shape;153;p22"/>
          <p:cNvSpPr/>
          <p:nvPr/>
        </p:nvSpPr>
        <p:spPr>
          <a:xfrm rot="5403681">
            <a:off x="7135414" y="3632975"/>
            <a:ext cx="280200" cy="8679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4" name="Google Shape;154;p22"/>
          <p:cNvSpPr/>
          <p:nvPr/>
        </p:nvSpPr>
        <p:spPr>
          <a:xfrm>
            <a:off x="7162000" y="938775"/>
            <a:ext cx="1943400" cy="328200"/>
          </a:xfrm>
          <a:prstGeom prst="roundRect">
            <a:avLst>
              <a:gd fmla="val 6982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(3) View Details </a:t>
            </a:r>
            <a:endParaRPr b="1"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5" name="Google Shape;155;p22"/>
          <p:cNvSpPr/>
          <p:nvPr/>
        </p:nvSpPr>
        <p:spPr>
          <a:xfrm>
            <a:off x="7400475" y="2675175"/>
            <a:ext cx="1614300" cy="292500"/>
          </a:xfrm>
          <a:prstGeom prst="roundRect">
            <a:avLst>
              <a:gd fmla="val 6982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(4) Action</a:t>
            </a:r>
            <a:endParaRPr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6" name="Google Shape;156;p22"/>
          <p:cNvSpPr/>
          <p:nvPr/>
        </p:nvSpPr>
        <p:spPr>
          <a:xfrm>
            <a:off x="2837825" y="2621950"/>
            <a:ext cx="3880800" cy="328200"/>
          </a:xfrm>
          <a:prstGeom prst="roundRect">
            <a:avLst>
              <a:gd fmla="val 6982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</a:rPr>
              <a:t> Click "View Approval Status" to See Last Update</a:t>
            </a:r>
            <a:endParaRPr b="1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57" name="Google Shape;157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7750" y="1254925"/>
            <a:ext cx="2127249" cy="95400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sp>
        <p:nvSpPr>
          <p:cNvPr id="158" name="Google Shape;158;p22"/>
          <p:cNvSpPr/>
          <p:nvPr/>
        </p:nvSpPr>
        <p:spPr>
          <a:xfrm>
            <a:off x="649075" y="1751550"/>
            <a:ext cx="1159200" cy="374100"/>
          </a:xfrm>
          <a:prstGeom prst="wedgeRectCallout">
            <a:avLst>
              <a:gd fmla="val -66214" name="adj1"/>
              <a:gd fmla="val -74706" name="adj2"/>
            </a:avLst>
          </a:prstGeom>
          <a:solidFill>
            <a:srgbClr val="0B5394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(1) Click here, 309 Approval</a:t>
            </a:r>
            <a:endParaRPr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9" name="Google Shape;159;p22"/>
          <p:cNvSpPr/>
          <p:nvPr/>
        </p:nvSpPr>
        <p:spPr>
          <a:xfrm>
            <a:off x="2678850" y="926725"/>
            <a:ext cx="4013700" cy="328200"/>
          </a:xfrm>
          <a:prstGeom prst="roundRect">
            <a:avLst>
              <a:gd fmla="val 6982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(2) View Net Difference, Download Records, Take Action</a:t>
            </a:r>
            <a:endParaRPr b="1"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60" name="Google Shape;160;p2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7750" y="3068725"/>
            <a:ext cx="2254498" cy="13194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sp>
        <p:nvSpPr>
          <p:cNvPr id="161" name="Google Shape;161;p22"/>
          <p:cNvSpPr/>
          <p:nvPr/>
        </p:nvSpPr>
        <p:spPr>
          <a:xfrm>
            <a:off x="37750" y="2665825"/>
            <a:ext cx="2254500" cy="328200"/>
          </a:xfrm>
          <a:prstGeom prst="roundRect">
            <a:avLst>
              <a:gd fmla="val 6982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</a:rPr>
              <a:t>(5) Click Download Icon to View Records</a:t>
            </a:r>
            <a:endParaRPr b="1" sz="1000">
              <a:solidFill>
                <a:schemeClr val="lt1"/>
              </a:solidFill>
            </a:endParaRPr>
          </a:p>
        </p:txBody>
      </p:sp>
      <p:sp>
        <p:nvSpPr>
          <p:cNvPr id="162" name="Google Shape;162;p22"/>
          <p:cNvSpPr/>
          <p:nvPr/>
        </p:nvSpPr>
        <p:spPr>
          <a:xfrm>
            <a:off x="14925" y="918875"/>
            <a:ext cx="2172900" cy="292500"/>
          </a:xfrm>
          <a:prstGeom prst="roundRect">
            <a:avLst>
              <a:gd fmla="val 6982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Approver Home Page</a:t>
            </a:r>
            <a:endParaRPr b="1"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3" name="Google Shape;163;p22"/>
          <p:cNvSpPr/>
          <p:nvPr/>
        </p:nvSpPr>
        <p:spPr>
          <a:xfrm>
            <a:off x="7752825" y="3906250"/>
            <a:ext cx="979200" cy="2664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22"/>
          <p:cNvSpPr/>
          <p:nvPr/>
        </p:nvSpPr>
        <p:spPr>
          <a:xfrm>
            <a:off x="125" y="4462900"/>
            <a:ext cx="9144000" cy="664200"/>
          </a:xfrm>
          <a:prstGeom prst="roundRect">
            <a:avLst>
              <a:gd fmla="val 10078" name="adj"/>
            </a:avLst>
          </a:prstGeom>
          <a:noFill/>
          <a:ln cap="flat" cmpd="sng" w="19050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351C75"/>
                </a:solidFill>
                <a:latin typeface="Lato"/>
                <a:ea typeface="Lato"/>
                <a:cs typeface="Lato"/>
                <a:sym typeface="Lato"/>
              </a:rPr>
              <a:t>Approver Make Action</a:t>
            </a:r>
            <a:endParaRPr b="1" sz="1200">
              <a:solidFill>
                <a:srgbClr val="351C75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 u="sng">
                <a:solidFill>
                  <a:srgbClr val="351C75"/>
                </a:solidFill>
                <a:latin typeface="Lato"/>
                <a:ea typeface="Lato"/>
                <a:cs typeface="Lato"/>
                <a:sym typeface="Lato"/>
              </a:rPr>
              <a:t>Approval workflow:  </a:t>
            </a:r>
            <a:r>
              <a:rPr b="1" lang="en" sz="1200">
                <a:solidFill>
                  <a:srgbClr val="351C75"/>
                </a:solidFill>
                <a:latin typeface="Lato"/>
                <a:ea typeface="Lato"/>
                <a:cs typeface="Lato"/>
                <a:sym typeface="Lato"/>
              </a:rPr>
              <a:t>Request &gt;&gt;&gt; L1 Approver: Plant Finance Head &gt;&gt;&gt; L2  Approver: </a:t>
            </a:r>
            <a:r>
              <a:rPr b="1" lang="en" sz="1200">
                <a:solidFill>
                  <a:srgbClr val="351C7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Plant MRPC </a:t>
            </a:r>
            <a:r>
              <a:rPr b="1" lang="en" sz="1200">
                <a:solidFill>
                  <a:srgbClr val="351C75"/>
                </a:solidFill>
                <a:latin typeface="Lato"/>
                <a:ea typeface="Lato"/>
                <a:cs typeface="Lato"/>
                <a:sym typeface="Lato"/>
              </a:rPr>
              <a:t>&gt;&gt;&gt; L3  Approver:  </a:t>
            </a:r>
            <a:r>
              <a:rPr b="1" lang="en" sz="1200">
                <a:solidFill>
                  <a:srgbClr val="351C7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Plant Head </a:t>
            </a:r>
            <a:r>
              <a:rPr b="1" lang="en" sz="1200">
                <a:solidFill>
                  <a:srgbClr val="351C75"/>
                </a:solidFill>
                <a:latin typeface="Lato"/>
                <a:ea typeface="Lato"/>
                <a:cs typeface="Lato"/>
                <a:sym typeface="Lato"/>
              </a:rPr>
              <a:t>&gt;&gt;&gt;  L4 Approver: </a:t>
            </a:r>
            <a:r>
              <a:rPr b="1" lang="en" sz="1200">
                <a:solidFill>
                  <a:srgbClr val="351C7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CORP Finance Head </a:t>
            </a:r>
            <a:r>
              <a:rPr b="1" lang="en" sz="1200">
                <a:solidFill>
                  <a:srgbClr val="351C75"/>
                </a:solidFill>
                <a:latin typeface="Lato"/>
                <a:ea typeface="Lato"/>
                <a:cs typeface="Lato"/>
                <a:sym typeface="Lato"/>
              </a:rPr>
              <a:t>&gt;&gt;&gt;  L5 Approver: </a:t>
            </a:r>
            <a:r>
              <a:rPr b="1" lang="en" sz="1200">
                <a:solidFill>
                  <a:srgbClr val="351C7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Corp MRPC </a:t>
            </a:r>
            <a:endParaRPr b="1" sz="1200">
              <a:solidFill>
                <a:srgbClr val="351C75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351C75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5" name="Google Shape;165;p22"/>
          <p:cNvSpPr txBox="1"/>
          <p:nvPr>
            <p:ph type="title"/>
          </p:nvPr>
        </p:nvSpPr>
        <p:spPr>
          <a:xfrm>
            <a:off x="982775" y="55050"/>
            <a:ext cx="8122800" cy="4839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83775" lIns="83775" spcFirstLastPara="1" rIns="83775" wrap="square" tIns="8377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099"/>
              </a:spcBef>
              <a:spcAft>
                <a:spcPts val="1099"/>
              </a:spcAft>
              <a:buNone/>
            </a:pPr>
            <a:r>
              <a:rPr b="1" lang="en" sz="2000">
                <a:latin typeface="Times New Roman"/>
                <a:ea typeface="Times New Roman"/>
                <a:cs typeface="Times New Roman"/>
                <a:sym typeface="Times New Roman"/>
              </a:rPr>
              <a:t>309 Movement Approval (Approver)</a:t>
            </a:r>
            <a:endParaRPr sz="2198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66" name="Google Shape;166;p2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0000" y="55025"/>
            <a:ext cx="876401" cy="483925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2"/>
          <p:cNvSpPr/>
          <p:nvPr/>
        </p:nvSpPr>
        <p:spPr>
          <a:xfrm>
            <a:off x="5320625" y="1966050"/>
            <a:ext cx="346200" cy="159600"/>
          </a:xfrm>
          <a:prstGeom prst="wedgeRectCallout">
            <a:avLst>
              <a:gd fmla="val 117317" name="adj1"/>
              <a:gd fmla="val -13111" name="adj2"/>
            </a:avLst>
          </a:prstGeom>
          <a:solidFill>
            <a:srgbClr val="0B5394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(3)</a:t>
            </a:r>
            <a:endParaRPr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8" name="Google Shape;168;p22"/>
          <p:cNvSpPr/>
          <p:nvPr/>
        </p:nvSpPr>
        <p:spPr>
          <a:xfrm>
            <a:off x="5848125" y="1642700"/>
            <a:ext cx="365400" cy="159600"/>
          </a:xfrm>
          <a:prstGeom prst="wedgeRectCallout">
            <a:avLst>
              <a:gd fmla="val 85673" name="adj1"/>
              <a:gd fmla="val 178477" name="adj2"/>
            </a:avLst>
          </a:prstGeom>
          <a:solidFill>
            <a:srgbClr val="0B5394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(4) </a:t>
            </a:r>
            <a:endParaRPr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9" name="Google Shape;169;p22"/>
          <p:cNvSpPr/>
          <p:nvPr/>
        </p:nvSpPr>
        <p:spPr>
          <a:xfrm>
            <a:off x="6327675" y="1591950"/>
            <a:ext cx="390900" cy="159600"/>
          </a:xfrm>
          <a:prstGeom prst="wedgeRectCallout">
            <a:avLst>
              <a:gd fmla="val -14018" name="adj1"/>
              <a:gd fmla="val 214786" name="adj2"/>
            </a:avLst>
          </a:prstGeom>
          <a:solidFill>
            <a:srgbClr val="0B5394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(5)</a:t>
            </a:r>
            <a:endParaRPr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0" name="Google Shape;170;p22"/>
          <p:cNvSpPr/>
          <p:nvPr/>
        </p:nvSpPr>
        <p:spPr>
          <a:xfrm rot="5403850">
            <a:off x="2427537" y="3437250"/>
            <a:ext cx="267900" cy="4782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3"/>
          <p:cNvSpPr txBox="1"/>
          <p:nvPr>
            <p:ph idx="4294967295" type="title"/>
          </p:nvPr>
        </p:nvSpPr>
        <p:spPr>
          <a:xfrm>
            <a:off x="884550" y="1478625"/>
            <a:ext cx="7374900" cy="1186800"/>
          </a:xfrm>
          <a:prstGeom prst="rect">
            <a:avLst/>
          </a:prstGeom>
          <a:solidFill>
            <a:srgbClr val="F3F3F3"/>
          </a:solidFill>
          <a:ln cap="flat" cmpd="sng" w="19050">
            <a:solidFill>
              <a:srgbClr val="674E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en" sz="3377">
                <a:latin typeface="Times New Roman"/>
                <a:ea typeface="Times New Roman"/>
                <a:cs typeface="Times New Roman"/>
                <a:sym typeface="Times New Roman"/>
              </a:rPr>
              <a:t>Stock Posting - 201 Mvmt (-)</a:t>
            </a:r>
            <a:r>
              <a:rPr b="1" lang="en" sz="3377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b="1" sz="3377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en" sz="3377">
                <a:latin typeface="Times New Roman"/>
                <a:ea typeface="Times New Roman"/>
                <a:cs typeface="Times New Roman"/>
                <a:sym typeface="Times New Roman"/>
              </a:rPr>
              <a:t>( 201 Movement )</a:t>
            </a:r>
            <a:endParaRPr b="1" sz="3377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76" name="Google Shape;17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850" y="56225"/>
            <a:ext cx="894602" cy="459032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3"/>
          <p:cNvSpPr txBox="1"/>
          <p:nvPr/>
        </p:nvSpPr>
        <p:spPr>
          <a:xfrm>
            <a:off x="1614700" y="0"/>
            <a:ext cx="6892200" cy="6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                               </a:t>
            </a:r>
            <a:r>
              <a:rPr b="1" lang="en" sz="1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User Manual - SAP approval workflow</a:t>
            </a:r>
            <a:endParaRPr b="1" sz="1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0000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4"/>
          <p:cNvSpPr txBox="1"/>
          <p:nvPr/>
        </p:nvSpPr>
        <p:spPr>
          <a:xfrm>
            <a:off x="1161075" y="665025"/>
            <a:ext cx="7009200" cy="41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83775" lIns="83775" spcFirstLastPara="1" rIns="83775" wrap="square" tIns="837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 u="sng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Process workflow:</a:t>
            </a:r>
            <a:endParaRPr b="1" sz="1500" u="sng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 u="sng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1890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1.Create Request by Users ( PROD / MMD / QAD / MED )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1890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2.Upload Process - Fill in required details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3. Upload Output: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i) New Records,  ii) Error Records,  iii)Duplicate Records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4. Submit for Approval to Level 1 User.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18906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Level 1 : PLANT FINANCE HEAD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Level 2 : PLANT MRPC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Level 3 : PLANT HEAD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Level 4 : CORP FINANCE HEAD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Level 5 : CORP MRPC 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5. Requester Page Visible Data: - Only data uploaded by the logged-in user, 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Statuses: </a:t>
            </a:r>
            <a:r>
              <a:rPr b="1" lang="en">
                <a:solidFill>
                  <a:srgbClr val="18803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Pending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b="1" lang="en">
                <a:solidFill>
                  <a:srgbClr val="18803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Under Query</a:t>
            </a:r>
            <a:endParaRPr b="1">
              <a:solidFill>
                <a:srgbClr val="18803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6. Download Option: - Filtered by From–To Date &amp; Movement Type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7. Editability: - Enabled only if status is</a:t>
            </a:r>
            <a:r>
              <a:rPr b="1"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lang="en">
                <a:solidFill>
                  <a:srgbClr val="18803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Under Query</a:t>
            </a:r>
            <a:endParaRPr b="1">
              <a:solidFill>
                <a:srgbClr val="18803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	 8. Resubmit Workflow: - Enabled only if status is</a:t>
            </a:r>
            <a:r>
              <a:rPr b="1"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lang="en">
                <a:solidFill>
                  <a:srgbClr val="18803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Under Query</a:t>
            </a:r>
            <a:br>
              <a:rPr lang="en">
                <a:solidFill>
                  <a:srgbClr val="188038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>
                <a:solidFill>
                  <a:srgbClr val="18803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Select rows using checkboxes After making corrections, click Resubmit</a:t>
            </a:r>
            <a:b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</a:t>
            </a:r>
            <a:endParaRPr b="1">
              <a:solidFill>
                <a:srgbClr val="18803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18906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1890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1890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3" name="Google Shape;183;p24"/>
          <p:cNvSpPr txBox="1"/>
          <p:nvPr>
            <p:ph idx="4294967295" type="title"/>
          </p:nvPr>
        </p:nvSpPr>
        <p:spPr>
          <a:xfrm>
            <a:off x="982775" y="55050"/>
            <a:ext cx="8122800" cy="4839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83775" lIns="83775" spcFirstLastPara="1" rIns="83775" wrap="square" tIns="83775">
            <a:normAutofit fontScale="90000"/>
          </a:bodyPr>
          <a:lstStyle/>
          <a:p>
            <a:pPr indent="0" lvl="0" marL="0" rtl="0" algn="ctr">
              <a:lnSpc>
                <a:spcPct val="115000"/>
              </a:lnSpc>
              <a:spcBef>
                <a:spcPts val="1099"/>
              </a:spcBef>
              <a:spcAft>
                <a:spcPts val="1099"/>
              </a:spcAft>
              <a:buNone/>
            </a:pPr>
            <a:r>
              <a:rPr b="1" lang="en" sz="2198">
                <a:latin typeface="Times New Roman"/>
                <a:ea typeface="Times New Roman"/>
                <a:cs typeface="Times New Roman"/>
                <a:sym typeface="Times New Roman"/>
              </a:rPr>
              <a:t>201 </a:t>
            </a:r>
            <a:r>
              <a:rPr b="1" lang="en" sz="2198">
                <a:latin typeface="Times New Roman"/>
                <a:ea typeface="Times New Roman"/>
                <a:cs typeface="Times New Roman"/>
                <a:sym typeface="Times New Roman"/>
              </a:rPr>
              <a:t>Movement Transaction</a:t>
            </a:r>
            <a:endParaRPr sz="2198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84" name="Google Shape;18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125" y="55025"/>
            <a:ext cx="880285" cy="4839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